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mpg" ContentType="video/unknown"/>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24"/>
  </p:notesMasterIdLst>
  <p:sldIdLst>
    <p:sldId id="256" r:id="rId2"/>
    <p:sldId id="257" r:id="rId3"/>
    <p:sldId id="274" r:id="rId4"/>
    <p:sldId id="259" r:id="rId5"/>
    <p:sldId id="272" r:id="rId6"/>
    <p:sldId id="273" r:id="rId7"/>
    <p:sldId id="287" r:id="rId8"/>
    <p:sldId id="260" r:id="rId9"/>
    <p:sldId id="261" r:id="rId10"/>
    <p:sldId id="275" r:id="rId11"/>
    <p:sldId id="262" r:id="rId12"/>
    <p:sldId id="265" r:id="rId13"/>
    <p:sldId id="266" r:id="rId14"/>
    <p:sldId id="267" r:id="rId15"/>
    <p:sldId id="268" r:id="rId16"/>
    <p:sldId id="269" r:id="rId17"/>
    <p:sldId id="270" r:id="rId18"/>
    <p:sldId id="271" r:id="rId19"/>
    <p:sldId id="276" r:id="rId20"/>
    <p:sldId id="277" r:id="rId21"/>
    <p:sldId id="263" r:id="rId22"/>
    <p:sldId id="28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0"/>
    <a:srgbClr val="001C54"/>
    <a:srgbClr val="00006E"/>
    <a:srgbClr val="00206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504" y="10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FDEF5E-2007-4C2B-8DC6-74A1BFC81046}" type="datetimeFigureOut">
              <a:rPr lang="en-US" smtClean="0"/>
              <a:t>7/13/16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C6E818-821B-4745-A5E2-66934AA9F24C}" type="slidenum">
              <a:rPr lang="en-US" smtClean="0"/>
              <a:t>‹#›</a:t>
            </a:fld>
            <a:endParaRPr lang="en-US" dirty="0"/>
          </a:p>
        </p:txBody>
      </p:sp>
    </p:spTree>
    <p:extLst>
      <p:ext uri="{BB962C8B-B14F-4D97-AF65-F5344CB8AC3E}">
        <p14:creationId xmlns:p14="http://schemas.microsoft.com/office/powerpoint/2010/main" val="1396159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C6E818-821B-4745-A5E2-66934AA9F24C}" type="slidenum">
              <a:rPr lang="en-US" smtClean="0"/>
              <a:t>9</a:t>
            </a:fld>
            <a:endParaRPr lang="en-US" dirty="0"/>
          </a:p>
        </p:txBody>
      </p:sp>
    </p:spTree>
    <p:extLst>
      <p:ext uri="{BB962C8B-B14F-4D97-AF65-F5344CB8AC3E}">
        <p14:creationId xmlns:p14="http://schemas.microsoft.com/office/powerpoint/2010/main" val="121978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C6E818-821B-4745-A5E2-66934AA9F24C}" type="slidenum">
              <a:rPr lang="en-US" smtClean="0"/>
              <a:t>10</a:t>
            </a:fld>
            <a:endParaRPr lang="en-US" dirty="0"/>
          </a:p>
        </p:txBody>
      </p:sp>
    </p:spTree>
    <p:extLst>
      <p:ext uri="{BB962C8B-B14F-4D97-AF65-F5344CB8AC3E}">
        <p14:creationId xmlns:p14="http://schemas.microsoft.com/office/powerpoint/2010/main" val="2035961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C5B5F23C-71B2-461E-B33C-7657FD14BE8B}"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B5F23C-71B2-461E-B33C-7657FD14BE8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C5B5F23C-71B2-461E-B33C-7657FD14BE8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B5F23C-71B2-461E-B33C-7657FD14BE8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B5F23C-71B2-461E-B33C-7657FD14BE8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B5F23C-71B2-461E-B33C-7657FD14BE8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B5F23C-71B2-461E-B33C-7657FD14BE8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B5F23C-71B2-461E-B33C-7657FD14BE8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B5F23C-71B2-461E-B33C-7657FD14BE8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B5F23C-71B2-461E-B33C-7657FD14BE8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0BCEA7-4270-4226-ADFD-14799ABB9435}" type="datetimeFigureOut">
              <a:rPr lang="en-US" smtClean="0"/>
              <a:pPr/>
              <a:t>7/13/16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B5F23C-71B2-461E-B33C-7657FD14BE8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00BCEA7-4270-4226-ADFD-14799ABB9435}" type="datetimeFigureOut">
              <a:rPr lang="en-US" smtClean="0"/>
              <a:pPr/>
              <a:t>7/13/16</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5B5F23C-71B2-461E-B33C-7657FD14BE8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xml"/><Relationship Id="rId5" Type="http://schemas.openxmlformats.org/officeDocument/2006/relationships/image" Target="../media/image5.png"/><Relationship Id="rId1" Type="http://schemas.microsoft.com/office/2007/relationships/media" Target="../media/media1.mpg"/><Relationship Id="rId2" Type="http://schemas.openxmlformats.org/officeDocument/2006/relationships/video" Target="../media/media1.m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i="1" dirty="0">
                <a:solidFill>
                  <a:schemeClr val="tx1"/>
                </a:solidFill>
                <a:latin typeface="Calibri"/>
                <a:cs typeface="Calibri"/>
              </a:rPr>
              <a:t>Ballads in the Polish Heritage Composition </a:t>
            </a:r>
            <a:r>
              <a:rPr lang="en-US" sz="3200" i="1" dirty="0" smtClean="0">
                <a:solidFill>
                  <a:schemeClr val="tx1"/>
                </a:solidFill>
                <a:latin typeface="Calibri"/>
                <a:cs typeface="Calibri"/>
              </a:rPr>
              <a:t>ClassES</a:t>
            </a:r>
            <a:r>
              <a:rPr lang="en-US" sz="3200" dirty="0">
                <a:solidFill>
                  <a:schemeClr val="tx1"/>
                </a:solidFill>
                <a:latin typeface="Calibri"/>
                <a:cs typeface="Calibri"/>
              </a:rPr>
              <a:t/>
            </a:r>
            <a:br>
              <a:rPr lang="en-US" sz="3200" dirty="0">
                <a:solidFill>
                  <a:schemeClr val="tx1"/>
                </a:solidFill>
                <a:latin typeface="Calibri"/>
                <a:cs typeface="Calibri"/>
              </a:rPr>
            </a:br>
            <a:endParaRPr lang="en-US" sz="3200" dirty="0">
              <a:solidFill>
                <a:schemeClr val="tx1"/>
              </a:solidFill>
              <a:latin typeface="Calibri"/>
              <a:cs typeface="Calibri"/>
            </a:endParaRPr>
          </a:p>
        </p:txBody>
      </p:sp>
      <p:sp>
        <p:nvSpPr>
          <p:cNvPr id="3" name="Subtitle 2"/>
          <p:cNvSpPr>
            <a:spLocks noGrp="1"/>
          </p:cNvSpPr>
          <p:nvPr>
            <p:ph type="subTitle" idx="1"/>
          </p:nvPr>
        </p:nvSpPr>
        <p:spPr/>
        <p:txBody>
          <a:bodyPr>
            <a:noAutofit/>
          </a:bodyPr>
          <a:lstStyle/>
          <a:p>
            <a:r>
              <a:rPr lang="pl-PL" sz="1800" dirty="0">
                <a:latin typeface="Calibri"/>
                <a:cs typeface="Calibri"/>
              </a:rPr>
              <a:t>Anna Gąsienica Byrcyn, Ph.D.</a:t>
            </a:r>
            <a:r>
              <a:rPr lang="en-US" sz="1800" dirty="0">
                <a:latin typeface="Calibri"/>
                <a:cs typeface="Calibri"/>
              </a:rPr>
              <a:t/>
            </a:r>
            <a:br>
              <a:rPr lang="en-US" sz="1800" dirty="0">
                <a:latin typeface="Calibri"/>
                <a:cs typeface="Calibri"/>
              </a:rPr>
            </a:br>
            <a:r>
              <a:rPr lang="en-US" sz="1800" dirty="0">
                <a:latin typeface="Calibri"/>
                <a:cs typeface="Calibri"/>
              </a:rPr>
              <a:t>Department of Slavic &amp; Baltic Languages &amp; Literatures</a:t>
            </a:r>
            <a:br>
              <a:rPr lang="en-US" sz="1800" dirty="0">
                <a:latin typeface="Calibri"/>
                <a:cs typeface="Calibri"/>
              </a:rPr>
            </a:br>
            <a:r>
              <a:rPr lang="en-US" sz="1800" dirty="0">
                <a:latin typeface="Calibri"/>
                <a:cs typeface="Calibri"/>
              </a:rPr>
              <a:t>University of Illinois at Chicago</a:t>
            </a:r>
            <a:br>
              <a:rPr lang="en-US" sz="1800" dirty="0">
                <a:latin typeface="Calibri"/>
                <a:cs typeface="Calibri"/>
              </a:rPr>
            </a:br>
            <a:r>
              <a:rPr lang="en-US" sz="1800" dirty="0">
                <a:latin typeface="Calibri"/>
                <a:cs typeface="Calibri"/>
              </a:rPr>
              <a:t>e-mail: annagb@uic.edu</a:t>
            </a:r>
            <a:br>
              <a:rPr lang="en-US" sz="1800" dirty="0">
                <a:latin typeface="Calibri"/>
                <a:cs typeface="Calibri"/>
              </a:rPr>
            </a:br>
            <a:r>
              <a:rPr lang="en-US" sz="1800" dirty="0">
                <a:latin typeface="Calibri"/>
                <a:cs typeface="Calibri"/>
              </a:rPr>
              <a:t>Seventh Heritage Language Research Institute </a:t>
            </a:r>
            <a:br>
              <a:rPr lang="en-US" sz="1800" dirty="0">
                <a:latin typeface="Calibri"/>
                <a:cs typeface="Calibri"/>
              </a:rPr>
            </a:br>
            <a:r>
              <a:rPr lang="en-US" sz="1800" dirty="0">
                <a:latin typeface="Calibri"/>
                <a:cs typeface="Calibri"/>
              </a:rPr>
              <a:t>June 17 – June 21, 2013 at UIC</a:t>
            </a:r>
            <a:br>
              <a:rPr lang="en-US" sz="1800" dirty="0">
                <a:latin typeface="Calibri"/>
                <a:cs typeface="Calibri"/>
              </a:rPr>
            </a:br>
            <a:r>
              <a:rPr lang="en-US" sz="1800" b="1" dirty="0" smtClean="0"/>
              <a:t> </a:t>
            </a:r>
            <a:endParaRPr lang="en-US" sz="1800" b="1" dirty="0"/>
          </a:p>
        </p:txBody>
      </p:sp>
    </p:spTree>
    <p:extLst>
      <p:ext uri="{BB962C8B-B14F-4D97-AF65-F5344CB8AC3E}">
        <p14:creationId xmlns:p14="http://schemas.microsoft.com/office/powerpoint/2010/main" val="38305567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114300" indent="0">
              <a:buNone/>
            </a:pPr>
            <a:r>
              <a:rPr lang="en-US" sz="1600" b="1" dirty="0"/>
              <a:t> </a:t>
            </a:r>
            <a:r>
              <a:rPr lang="en-US" sz="1600" b="1" dirty="0" smtClean="0"/>
              <a:t>   </a:t>
            </a:r>
            <a:r>
              <a:rPr lang="en-US" sz="1800" b="1" dirty="0" smtClean="0"/>
              <a:t>  </a:t>
            </a:r>
            <a:r>
              <a:rPr lang="en-US" sz="1600" b="1" dirty="0" smtClean="0">
                <a:solidFill>
                  <a:srgbClr val="002060"/>
                </a:solidFill>
                <a:latin typeface="Calibri"/>
                <a:cs typeface="Calibri"/>
              </a:rPr>
              <a:t>ABSTRACT</a:t>
            </a:r>
            <a:r>
              <a:rPr lang="en-US" sz="1800" dirty="0" smtClean="0">
                <a:solidFill>
                  <a:srgbClr val="002060"/>
                </a:solidFill>
                <a:latin typeface="Calibri"/>
                <a:cs typeface="Calibri"/>
              </a:rPr>
              <a:t>:</a:t>
            </a:r>
            <a:endParaRPr lang="en-US" sz="1800" dirty="0">
              <a:solidFill>
                <a:srgbClr val="002060"/>
              </a:solidFill>
              <a:latin typeface="Calibri"/>
              <a:cs typeface="Calibri"/>
            </a:endParaRPr>
          </a:p>
          <a:p>
            <a:pPr algn="just"/>
            <a:r>
              <a:rPr lang="en-US" sz="1600" dirty="0">
                <a:solidFill>
                  <a:srgbClr val="002060"/>
                </a:solidFill>
                <a:latin typeface="Calibri"/>
                <a:cs typeface="Calibri"/>
              </a:rPr>
              <a:t>The use of a ballad in the </a:t>
            </a:r>
            <a:r>
              <a:rPr lang="en-US" sz="1600" dirty="0" smtClean="0">
                <a:solidFill>
                  <a:srgbClr val="002060"/>
                </a:solidFill>
                <a:latin typeface="Calibri"/>
                <a:cs typeface="Calibri"/>
              </a:rPr>
              <a:t>heritage Polish </a:t>
            </a:r>
            <a:r>
              <a:rPr lang="en-US" sz="1600" dirty="0">
                <a:solidFill>
                  <a:srgbClr val="002060"/>
                </a:solidFill>
                <a:latin typeface="Calibri"/>
                <a:cs typeface="Calibri"/>
              </a:rPr>
              <a:t>composition </a:t>
            </a:r>
            <a:r>
              <a:rPr lang="en-US" sz="1600" dirty="0" smtClean="0">
                <a:solidFill>
                  <a:srgbClr val="002060"/>
                </a:solidFill>
                <a:latin typeface="Calibri"/>
                <a:cs typeface="Calibri"/>
              </a:rPr>
              <a:t>classes </a:t>
            </a:r>
            <a:r>
              <a:rPr lang="en-US" sz="1600" dirty="0">
                <a:solidFill>
                  <a:srgbClr val="002060"/>
                </a:solidFill>
                <a:latin typeface="Calibri"/>
                <a:cs typeface="Calibri"/>
              </a:rPr>
              <a:t>offers a resourceful, motivating, and original way of learning the language and culture, primarily in mastering writing skills and understanding Poland’s rich and complex cultural links with Lithuania and Ukraine. </a:t>
            </a:r>
            <a:endParaRPr lang="en-US" sz="1600" dirty="0" smtClean="0">
              <a:solidFill>
                <a:srgbClr val="002060"/>
              </a:solidFill>
              <a:latin typeface="Calibri"/>
              <a:cs typeface="Calibri"/>
            </a:endParaRPr>
          </a:p>
          <a:p>
            <a:pPr marL="137160" indent="0" algn="just">
              <a:buNone/>
            </a:pPr>
            <a:endParaRPr lang="en-US" sz="1600" dirty="0" smtClean="0">
              <a:solidFill>
                <a:srgbClr val="002060"/>
              </a:solidFill>
              <a:latin typeface="Calibri"/>
              <a:cs typeface="Calibri"/>
            </a:endParaRPr>
          </a:p>
          <a:p>
            <a:pPr algn="just"/>
            <a:r>
              <a:rPr lang="en-US" sz="1600" dirty="0" smtClean="0">
                <a:solidFill>
                  <a:srgbClr val="002060"/>
                </a:solidFill>
                <a:latin typeface="Calibri"/>
                <a:cs typeface="Calibri"/>
              </a:rPr>
              <a:t>Moreover, ballads  give an aesthetical beauty, moral values, and the universal truth that students discover during their readings.</a:t>
            </a:r>
          </a:p>
          <a:p>
            <a:pPr marL="137160" indent="0" algn="just">
              <a:buNone/>
            </a:pPr>
            <a:endParaRPr lang="en-US" sz="1600" dirty="0">
              <a:solidFill>
                <a:srgbClr val="002060"/>
              </a:solidFill>
              <a:latin typeface="Calibri"/>
              <a:cs typeface="Calibri"/>
            </a:endParaRPr>
          </a:p>
          <a:p>
            <a:pPr algn="just"/>
            <a:r>
              <a:rPr lang="en-US" sz="1600" dirty="0" smtClean="0">
                <a:solidFill>
                  <a:srgbClr val="002060"/>
                </a:solidFill>
                <a:latin typeface="Calibri"/>
                <a:cs typeface="Calibri"/>
              </a:rPr>
              <a:t>A </a:t>
            </a:r>
            <a:r>
              <a:rPr lang="en-US" sz="1600" dirty="0">
                <a:solidFill>
                  <a:srgbClr val="002060"/>
                </a:solidFill>
                <a:latin typeface="Calibri"/>
                <a:cs typeface="Calibri"/>
              </a:rPr>
              <a:t>chosen ballad, such as Adam Mickiewicz’s</a:t>
            </a:r>
            <a:r>
              <a:rPr lang="en-US" sz="1600" i="1" dirty="0">
                <a:solidFill>
                  <a:srgbClr val="002060"/>
                </a:solidFill>
                <a:latin typeface="Calibri"/>
                <a:cs typeface="Calibri"/>
              </a:rPr>
              <a:t> </a:t>
            </a:r>
            <a:r>
              <a:rPr lang="en-US" sz="1600" b="1" i="1" dirty="0">
                <a:solidFill>
                  <a:srgbClr val="002060"/>
                </a:solidFill>
                <a:latin typeface="Calibri"/>
                <a:cs typeface="Calibri"/>
              </a:rPr>
              <a:t>Lilije </a:t>
            </a:r>
            <a:r>
              <a:rPr lang="en-US" sz="1600" i="1" dirty="0">
                <a:solidFill>
                  <a:srgbClr val="002060"/>
                </a:solidFill>
                <a:latin typeface="Calibri"/>
                <a:cs typeface="Calibri"/>
              </a:rPr>
              <a:t>(</a:t>
            </a:r>
            <a:r>
              <a:rPr lang="en-US" sz="1600" b="1" i="1" dirty="0">
                <a:solidFill>
                  <a:srgbClr val="002060"/>
                </a:solidFill>
                <a:latin typeface="Calibri"/>
                <a:cs typeface="Calibri"/>
              </a:rPr>
              <a:t>Lilies</a:t>
            </a:r>
            <a:r>
              <a:rPr lang="en-US" sz="1600" i="1" dirty="0">
                <a:solidFill>
                  <a:srgbClr val="002060"/>
                </a:solidFill>
                <a:latin typeface="Calibri"/>
                <a:cs typeface="Calibri"/>
              </a:rPr>
              <a:t>)</a:t>
            </a:r>
            <a:r>
              <a:rPr lang="en-US" sz="1600" dirty="0">
                <a:solidFill>
                  <a:srgbClr val="002060"/>
                </a:solidFill>
                <a:latin typeface="Calibri"/>
                <a:cs typeface="Calibri"/>
              </a:rPr>
              <a:t> is presented in class for listening exercises, reading, recitation, discussion, and especially creative writing.  </a:t>
            </a:r>
            <a:endParaRPr lang="en-US" sz="1600" dirty="0" smtClean="0">
              <a:solidFill>
                <a:srgbClr val="002060"/>
              </a:solidFill>
              <a:latin typeface="Calibri"/>
              <a:cs typeface="Calibri"/>
            </a:endParaRPr>
          </a:p>
          <a:p>
            <a:pPr algn="just"/>
            <a:endParaRPr lang="en-US" sz="1600" dirty="0">
              <a:solidFill>
                <a:srgbClr val="002060"/>
              </a:solidFill>
              <a:latin typeface="Calibri"/>
              <a:cs typeface="Calibri"/>
            </a:endParaRPr>
          </a:p>
          <a:p>
            <a:pPr algn="just"/>
            <a:r>
              <a:rPr lang="en-US" sz="1600" dirty="0" smtClean="0">
                <a:solidFill>
                  <a:srgbClr val="002060"/>
                </a:solidFill>
                <a:latin typeface="Calibri"/>
                <a:cs typeface="Calibri"/>
              </a:rPr>
              <a:t>The </a:t>
            </a:r>
            <a:r>
              <a:rPr lang="en-US" sz="1600" dirty="0">
                <a:solidFill>
                  <a:srgbClr val="002060"/>
                </a:solidFill>
                <a:latin typeface="Calibri"/>
                <a:cs typeface="Calibri"/>
              </a:rPr>
              <a:t>r</a:t>
            </a:r>
            <a:r>
              <a:rPr lang="en-US" sz="1600" dirty="0" smtClean="0">
                <a:solidFill>
                  <a:srgbClr val="002060"/>
                </a:solidFill>
                <a:latin typeface="Calibri"/>
                <a:cs typeface="Calibri"/>
              </a:rPr>
              <a:t>hythm</a:t>
            </a:r>
            <a:r>
              <a:rPr lang="en-US" sz="1600" dirty="0">
                <a:solidFill>
                  <a:srgbClr val="002060"/>
                </a:solidFill>
                <a:latin typeface="Calibri"/>
                <a:cs typeface="Calibri"/>
              </a:rPr>
              <a:t>, repeated expressions and the flow of poems help students to learn vocabulary words, grammar, and phrases. Moreover, the students are introduced to the captivating genre of ballad and learn about the cultural and historical content of this work</a:t>
            </a:r>
            <a:r>
              <a:rPr lang="en-US" sz="1600" dirty="0" smtClean="0">
                <a:solidFill>
                  <a:srgbClr val="002060"/>
                </a:solidFill>
                <a:latin typeface="Calibri"/>
                <a:cs typeface="Calibri"/>
              </a:rPr>
              <a:t>.</a:t>
            </a:r>
          </a:p>
          <a:p>
            <a:endParaRPr lang="en-US" sz="1600" dirty="0">
              <a:solidFill>
                <a:srgbClr val="002060"/>
              </a:solidFill>
            </a:endParaRPr>
          </a:p>
        </p:txBody>
      </p:sp>
    </p:spTree>
    <p:extLst>
      <p:ext uri="{BB962C8B-B14F-4D97-AF65-F5344CB8AC3E}">
        <p14:creationId xmlns:p14="http://schemas.microsoft.com/office/powerpoint/2010/main" val="192787118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25000" lnSpcReduction="20000"/>
          </a:bodyPr>
          <a:lstStyle/>
          <a:p>
            <a:pPr algn="just"/>
            <a:r>
              <a:rPr lang="en-US" sz="6400" dirty="0">
                <a:solidFill>
                  <a:srgbClr val="002060"/>
                </a:solidFill>
                <a:latin typeface="Calibri"/>
                <a:cs typeface="Calibri"/>
              </a:rPr>
              <a:t>Mickiewicz’s ballad </a:t>
            </a:r>
            <a:r>
              <a:rPr lang="en-US" sz="6400" i="1" dirty="0">
                <a:solidFill>
                  <a:srgbClr val="002060"/>
                </a:solidFill>
                <a:latin typeface="Calibri"/>
                <a:cs typeface="Calibri"/>
              </a:rPr>
              <a:t>Lilies </a:t>
            </a:r>
            <a:r>
              <a:rPr lang="en-US" sz="6400" dirty="0">
                <a:solidFill>
                  <a:srgbClr val="002060"/>
                </a:solidFill>
                <a:latin typeface="Calibri"/>
                <a:cs typeface="Calibri"/>
              </a:rPr>
              <a:t>has a short musical film adaptation by Tadeusz Woźniak that reinforces certain parts of the poem.  The film is viewed, discussed in class, and compared to the original text. </a:t>
            </a:r>
            <a:r>
              <a:rPr lang="en-US" sz="6400" dirty="0" smtClean="0">
                <a:solidFill>
                  <a:srgbClr val="002060"/>
                </a:solidFill>
                <a:latin typeface="Calibri"/>
                <a:cs typeface="Calibri"/>
              </a:rPr>
              <a:t>The inter-semiotic variation of the ballad helps students to understand the ballad better and makes the class more motivating.</a:t>
            </a:r>
          </a:p>
          <a:p>
            <a:pPr marL="137160" indent="0" algn="just">
              <a:buNone/>
            </a:pPr>
            <a:endParaRPr lang="en-US" sz="6400" dirty="0">
              <a:solidFill>
                <a:srgbClr val="002060"/>
              </a:solidFill>
              <a:latin typeface="Calibri"/>
              <a:cs typeface="Calibri"/>
            </a:endParaRPr>
          </a:p>
          <a:p>
            <a:pPr algn="just"/>
            <a:r>
              <a:rPr lang="en-US" sz="6400" dirty="0" smtClean="0">
                <a:solidFill>
                  <a:srgbClr val="002060"/>
                </a:solidFill>
                <a:latin typeface="Calibri"/>
                <a:cs typeface="Calibri"/>
              </a:rPr>
              <a:t>Additionally</a:t>
            </a:r>
            <a:r>
              <a:rPr lang="en-US" sz="6400" dirty="0">
                <a:solidFill>
                  <a:srgbClr val="002060"/>
                </a:solidFill>
                <a:latin typeface="Calibri"/>
                <a:cs typeface="Calibri"/>
              </a:rPr>
              <a:t>, students read and study equally interesting poems written by Miron Białoszewski (</a:t>
            </a:r>
            <a:r>
              <a:rPr lang="en-US" sz="6400" b="1" i="1" dirty="0">
                <a:solidFill>
                  <a:srgbClr val="002060"/>
                </a:solidFill>
                <a:latin typeface="Calibri"/>
                <a:cs typeface="Calibri"/>
              </a:rPr>
              <a:t>Lilie</a:t>
            </a:r>
            <a:r>
              <a:rPr lang="en-US" sz="6400" dirty="0">
                <a:solidFill>
                  <a:srgbClr val="002060"/>
                </a:solidFill>
                <a:latin typeface="Calibri"/>
                <a:cs typeface="Calibri"/>
              </a:rPr>
              <a:t>) and Agnieszka Kuciak </a:t>
            </a:r>
            <a:r>
              <a:rPr lang="en-US" sz="6400" dirty="0">
                <a:solidFill>
                  <a:srgbClr val="00006E"/>
                </a:solidFill>
                <a:latin typeface="Calibri"/>
                <a:cs typeface="Calibri"/>
              </a:rPr>
              <a:t>(</a:t>
            </a:r>
            <a:r>
              <a:rPr lang="en-US" sz="6400" b="1" i="1" dirty="0">
                <a:solidFill>
                  <a:srgbClr val="002060"/>
                </a:solidFill>
                <a:latin typeface="Calibri"/>
                <a:cs typeface="Calibri"/>
              </a:rPr>
              <a:t>Pani zabija pana. Ballada elektroniczna</a:t>
            </a:r>
            <a:r>
              <a:rPr lang="en-US" sz="6400" i="1" dirty="0">
                <a:solidFill>
                  <a:srgbClr val="002060"/>
                </a:solidFill>
                <a:latin typeface="Calibri"/>
                <a:cs typeface="Calibri"/>
              </a:rPr>
              <a:t>)</a:t>
            </a:r>
            <a:r>
              <a:rPr lang="en-US" sz="6400" dirty="0">
                <a:solidFill>
                  <a:srgbClr val="002060"/>
                </a:solidFill>
                <a:latin typeface="Calibri"/>
                <a:cs typeface="Calibri"/>
              </a:rPr>
              <a:t> inspired by Mickiewicz’s famous ballad, dealing with the issue </a:t>
            </a:r>
            <a:r>
              <a:rPr lang="en-US" sz="6400" dirty="0" smtClean="0">
                <a:solidFill>
                  <a:srgbClr val="002060"/>
                </a:solidFill>
                <a:latin typeface="Calibri"/>
                <a:cs typeface="Calibri"/>
              </a:rPr>
              <a:t>of adultery, </a:t>
            </a:r>
            <a:r>
              <a:rPr lang="en-US" sz="6400" dirty="0">
                <a:solidFill>
                  <a:srgbClr val="002060"/>
                </a:solidFill>
                <a:latin typeface="Calibri"/>
                <a:cs typeface="Calibri"/>
              </a:rPr>
              <a:t>crime and punishment in the modern times, namely the period of </a:t>
            </a:r>
            <a:r>
              <a:rPr lang="en-US" sz="6400" dirty="0" smtClean="0">
                <a:solidFill>
                  <a:srgbClr val="002060"/>
                </a:solidFill>
                <a:latin typeface="Calibri"/>
                <a:cs typeface="Calibri"/>
              </a:rPr>
              <a:t>communism </a:t>
            </a:r>
            <a:r>
              <a:rPr lang="en-US" sz="6400" dirty="0">
                <a:solidFill>
                  <a:srgbClr val="002060"/>
                </a:solidFill>
                <a:latin typeface="Calibri"/>
                <a:cs typeface="Calibri"/>
              </a:rPr>
              <a:t>and </a:t>
            </a:r>
            <a:r>
              <a:rPr lang="en-US" sz="6400" dirty="0" smtClean="0">
                <a:solidFill>
                  <a:srgbClr val="002060"/>
                </a:solidFill>
                <a:latin typeface="Calibri"/>
                <a:cs typeface="Calibri"/>
              </a:rPr>
              <a:t>the </a:t>
            </a:r>
            <a:r>
              <a:rPr lang="en-US" sz="6400" dirty="0">
                <a:solidFill>
                  <a:srgbClr val="002060"/>
                </a:solidFill>
                <a:latin typeface="Calibri"/>
                <a:cs typeface="Calibri"/>
              </a:rPr>
              <a:t>Internet.  </a:t>
            </a:r>
            <a:endParaRPr lang="en-US" sz="6400" dirty="0" smtClean="0">
              <a:solidFill>
                <a:srgbClr val="002060"/>
              </a:solidFill>
              <a:latin typeface="Calibri"/>
              <a:cs typeface="Calibri"/>
            </a:endParaRPr>
          </a:p>
          <a:p>
            <a:pPr marL="137160" indent="0" algn="just">
              <a:buNone/>
            </a:pPr>
            <a:endParaRPr lang="en-US" sz="6400" dirty="0" smtClean="0">
              <a:solidFill>
                <a:srgbClr val="002060"/>
              </a:solidFill>
              <a:latin typeface="Calibri"/>
              <a:cs typeface="Calibri"/>
            </a:endParaRPr>
          </a:p>
          <a:p>
            <a:pPr algn="just"/>
            <a:r>
              <a:rPr lang="en-US" sz="6400" dirty="0">
                <a:solidFill>
                  <a:srgbClr val="002060"/>
                </a:solidFill>
                <a:latin typeface="Calibri"/>
                <a:cs typeface="Calibri"/>
              </a:rPr>
              <a:t>The final task for the students is to write their own composition (in prose or verse) on the theme of crime and punishment reechoing with Mickiewicz’s  ballad </a:t>
            </a:r>
            <a:r>
              <a:rPr lang="en-US" sz="6400" i="1" dirty="0">
                <a:solidFill>
                  <a:srgbClr val="002060"/>
                </a:solidFill>
                <a:latin typeface="Calibri"/>
                <a:cs typeface="Calibri"/>
              </a:rPr>
              <a:t>Lilies</a:t>
            </a:r>
            <a:r>
              <a:rPr lang="en-US" sz="6400" dirty="0">
                <a:solidFill>
                  <a:srgbClr val="002060"/>
                </a:solidFill>
                <a:latin typeface="Calibri"/>
                <a:cs typeface="Calibri"/>
              </a:rPr>
              <a:t>.  </a:t>
            </a:r>
            <a:endParaRPr lang="en-US" sz="6400" dirty="0" smtClean="0">
              <a:solidFill>
                <a:srgbClr val="002060"/>
              </a:solidFill>
              <a:latin typeface="Calibri"/>
              <a:cs typeface="Calibri"/>
            </a:endParaRPr>
          </a:p>
          <a:p>
            <a:pPr algn="just"/>
            <a:endParaRPr lang="en-US" sz="6400" dirty="0">
              <a:solidFill>
                <a:srgbClr val="002060"/>
              </a:solidFill>
              <a:latin typeface="Calibri"/>
              <a:cs typeface="Calibri"/>
            </a:endParaRPr>
          </a:p>
          <a:p>
            <a:pPr algn="just"/>
            <a:r>
              <a:rPr lang="en-US" sz="6400" dirty="0">
                <a:solidFill>
                  <a:srgbClr val="002060"/>
                </a:solidFill>
                <a:latin typeface="Calibri"/>
                <a:cs typeface="Calibri"/>
              </a:rPr>
              <a:t>Thus, a ballad is a great learning source for the creativity stage transmuting elements of the past Polish culture and literature to the Polish heritage speakers in the modern language class.   It offers a contact with literature, one of the most significant aspects of culture that uses sophisticated expressions and reflects unique images of the world.  </a:t>
            </a:r>
          </a:p>
          <a:p>
            <a:pPr marL="137160" indent="0" algn="just">
              <a:buNone/>
            </a:pPr>
            <a:endParaRPr lang="en-US" sz="6400" dirty="0">
              <a:solidFill>
                <a:srgbClr val="002060"/>
              </a:solidFill>
              <a:latin typeface="Calibri"/>
              <a:cs typeface="Calibri"/>
            </a:endParaRPr>
          </a:p>
          <a:p>
            <a:pPr algn="just"/>
            <a:endParaRPr lang="en-US" sz="6400" dirty="0">
              <a:solidFill>
                <a:srgbClr val="002060"/>
              </a:solidFill>
              <a:latin typeface="Calibri"/>
              <a:cs typeface="Calibri"/>
            </a:endParaRPr>
          </a:p>
          <a:p>
            <a:pPr algn="just"/>
            <a:endParaRPr lang="en-US" sz="6400" dirty="0">
              <a:solidFill>
                <a:srgbClr val="002060"/>
              </a:solidFill>
              <a:latin typeface="Calibri"/>
              <a:cs typeface="Calibri"/>
            </a:endParaRPr>
          </a:p>
          <a:p>
            <a:pPr marL="114300" indent="0">
              <a:buNone/>
            </a:pPr>
            <a:r>
              <a:rPr lang="en-US" sz="6400" dirty="0">
                <a:latin typeface="Calibri"/>
                <a:cs typeface="Calibri"/>
              </a:rPr>
              <a:t> </a:t>
            </a:r>
          </a:p>
          <a:p>
            <a:pPr marL="137160" indent="0">
              <a:buNone/>
            </a:pPr>
            <a:endParaRPr lang="en-US" sz="2400" dirty="0"/>
          </a:p>
          <a:p>
            <a:pPr marL="114300" indent="0">
              <a:buNone/>
            </a:pPr>
            <a:r>
              <a:rPr lang="en-US" sz="2400" dirty="0"/>
              <a:t> </a:t>
            </a:r>
          </a:p>
          <a:p>
            <a:endParaRPr lang="en-US" dirty="0"/>
          </a:p>
        </p:txBody>
      </p:sp>
    </p:spTree>
    <p:extLst>
      <p:ext uri="{BB962C8B-B14F-4D97-AF65-F5344CB8AC3E}">
        <p14:creationId xmlns:p14="http://schemas.microsoft.com/office/powerpoint/2010/main" val="25198801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114300" indent="0">
              <a:buNone/>
            </a:pPr>
            <a:r>
              <a:rPr lang="en-US" sz="2400" dirty="0"/>
              <a:t>   </a:t>
            </a:r>
            <a:r>
              <a:rPr lang="en-US" sz="2400" dirty="0" smtClean="0"/>
              <a:t>   </a:t>
            </a:r>
            <a:r>
              <a:rPr lang="en-US" sz="1600" b="1" dirty="0" smtClean="0">
                <a:solidFill>
                  <a:srgbClr val="002060"/>
                </a:solidFill>
              </a:rPr>
              <a:t>RESEARCH:</a:t>
            </a:r>
            <a:r>
              <a:rPr lang="en-US" sz="1600" dirty="0" smtClean="0">
                <a:solidFill>
                  <a:srgbClr val="002060"/>
                </a:solidFill>
              </a:rPr>
              <a:t> </a:t>
            </a:r>
            <a:endParaRPr lang="en-US" sz="1600" dirty="0">
              <a:solidFill>
                <a:srgbClr val="002060"/>
              </a:solidFill>
            </a:endParaRPr>
          </a:p>
          <a:p>
            <a:pPr algn="just"/>
            <a:r>
              <a:rPr lang="en-US" sz="1600" dirty="0" smtClean="0">
                <a:solidFill>
                  <a:srgbClr val="002060"/>
                </a:solidFill>
                <a:latin typeface="Calibri"/>
                <a:cs typeface="Calibri"/>
              </a:rPr>
              <a:t>Anna Serentny’s article </a:t>
            </a:r>
            <a:r>
              <a:rPr lang="en-US" sz="1600" i="1" dirty="0" smtClean="0">
                <a:solidFill>
                  <a:srgbClr val="002060"/>
                </a:solidFill>
                <a:latin typeface="Calibri"/>
                <a:cs typeface="Calibri"/>
              </a:rPr>
              <a:t>Nauka o literaturze i teksty literackie w dydaktyce języka polskiego jako obcego/drugiego/The Study of Literature and Literary Texts in the Teaching of Polish as a Foreign Language  </a:t>
            </a:r>
            <a:r>
              <a:rPr lang="en-US" sz="1600" dirty="0" smtClean="0">
                <a:solidFill>
                  <a:srgbClr val="002060"/>
                </a:solidFill>
                <a:latin typeface="Calibri"/>
                <a:cs typeface="Calibri"/>
              </a:rPr>
              <a:t>published in </a:t>
            </a:r>
            <a:r>
              <a:rPr lang="en-US" sz="1600" i="1" dirty="0" smtClean="0">
                <a:solidFill>
                  <a:srgbClr val="002060"/>
                </a:solidFill>
                <a:latin typeface="Calibri"/>
                <a:cs typeface="Calibri"/>
              </a:rPr>
              <a:t> </a:t>
            </a:r>
            <a:r>
              <a:rPr lang="pl-PL" sz="1600" i="1" dirty="0">
                <a:solidFill>
                  <a:srgbClr val="001C54"/>
                </a:solidFill>
                <a:latin typeface="Calibri"/>
                <a:cs typeface="Calibri"/>
              </a:rPr>
              <a:t>Z zagadnień dydaktyki języka polskiego jako </a:t>
            </a:r>
            <a:r>
              <a:rPr lang="pl-PL" sz="1600" i="1" dirty="0" smtClean="0">
                <a:solidFill>
                  <a:srgbClr val="001C54"/>
                </a:solidFill>
                <a:latin typeface="Calibri"/>
                <a:cs typeface="Calibri"/>
              </a:rPr>
              <a:t>obcego</a:t>
            </a:r>
            <a:r>
              <a:rPr lang="en-US" sz="1600" dirty="0" smtClean="0">
                <a:solidFill>
                  <a:srgbClr val="001C54"/>
                </a:solidFill>
                <a:latin typeface="Calibri"/>
                <a:cs typeface="Calibri"/>
              </a:rPr>
              <a:t> </a:t>
            </a:r>
            <a:r>
              <a:rPr lang="en-US" sz="1600" dirty="0" smtClean="0">
                <a:solidFill>
                  <a:srgbClr val="002060"/>
                </a:solidFill>
                <a:latin typeface="Calibri"/>
                <a:cs typeface="Calibri"/>
              </a:rPr>
              <a:t>focuses </a:t>
            </a:r>
            <a:r>
              <a:rPr lang="en-US" sz="1600" dirty="0">
                <a:solidFill>
                  <a:srgbClr val="002060"/>
                </a:solidFill>
                <a:latin typeface="Calibri"/>
                <a:cs typeface="Calibri"/>
              </a:rPr>
              <a:t>on the dialogues of the </a:t>
            </a:r>
            <a:r>
              <a:rPr lang="en-US" sz="1600" dirty="0" smtClean="0">
                <a:solidFill>
                  <a:srgbClr val="002060"/>
                </a:solidFill>
                <a:latin typeface="Calibri"/>
                <a:cs typeface="Calibri"/>
              </a:rPr>
              <a:t>role </a:t>
            </a:r>
            <a:r>
              <a:rPr lang="en-US" sz="1600" dirty="0">
                <a:solidFill>
                  <a:srgbClr val="002060"/>
                </a:solidFill>
                <a:latin typeface="Calibri"/>
                <a:cs typeface="Calibri"/>
              </a:rPr>
              <a:t>of Polish </a:t>
            </a:r>
            <a:r>
              <a:rPr lang="en-US" sz="1600" dirty="0" smtClean="0">
                <a:solidFill>
                  <a:srgbClr val="002060"/>
                </a:solidFill>
                <a:latin typeface="Calibri"/>
                <a:cs typeface="Calibri"/>
              </a:rPr>
              <a:t>literature </a:t>
            </a:r>
            <a:r>
              <a:rPr lang="en-US" sz="1600" dirty="0">
                <a:solidFill>
                  <a:srgbClr val="002060"/>
                </a:solidFill>
                <a:latin typeface="Calibri"/>
                <a:cs typeface="Calibri"/>
              </a:rPr>
              <a:t>in Polish language classes</a:t>
            </a:r>
            <a:r>
              <a:rPr lang="en-US" sz="1600" dirty="0" smtClean="0">
                <a:solidFill>
                  <a:srgbClr val="002060"/>
                </a:solidFill>
                <a:latin typeface="Calibri"/>
                <a:cs typeface="Calibri"/>
              </a:rPr>
              <a:t>.</a:t>
            </a:r>
          </a:p>
          <a:p>
            <a:pPr algn="just"/>
            <a:endParaRPr lang="en-US" sz="1600" dirty="0" smtClean="0">
              <a:solidFill>
                <a:srgbClr val="002060"/>
              </a:solidFill>
              <a:latin typeface="Calibri"/>
              <a:cs typeface="Calibri"/>
            </a:endParaRPr>
          </a:p>
          <a:p>
            <a:pPr algn="just"/>
            <a:r>
              <a:rPr lang="en-US" sz="1600" dirty="0" smtClean="0">
                <a:solidFill>
                  <a:srgbClr val="002060"/>
                </a:solidFill>
                <a:latin typeface="Calibri"/>
                <a:cs typeface="Calibri"/>
              </a:rPr>
              <a:t>Romuald Cudak, Uniwersytet </a:t>
            </a:r>
            <a:r>
              <a:rPr lang="en-US" sz="1600" dirty="0">
                <a:solidFill>
                  <a:srgbClr val="002060"/>
                </a:solidFill>
                <a:latin typeface="Calibri"/>
                <a:cs typeface="Calibri"/>
              </a:rPr>
              <a:t>Śląski, Katowice </a:t>
            </a:r>
            <a:r>
              <a:rPr lang="en-US" sz="1600" dirty="0" smtClean="0">
                <a:solidFill>
                  <a:srgbClr val="002060"/>
                </a:solidFill>
                <a:latin typeface="Calibri"/>
                <a:cs typeface="Calibri"/>
              </a:rPr>
              <a:t>in his essay </a:t>
            </a:r>
            <a:r>
              <a:rPr lang="en-US" sz="1600" b="1" i="1" dirty="0" smtClean="0">
                <a:solidFill>
                  <a:srgbClr val="002060"/>
                </a:solidFill>
                <a:latin typeface="Calibri"/>
                <a:cs typeface="Calibri"/>
              </a:rPr>
              <a:t>Edukacja literacka na kursach j</a:t>
            </a:r>
            <a:r>
              <a:rPr lang="pl-PL" sz="1600" b="1" i="1" dirty="0" smtClean="0">
                <a:solidFill>
                  <a:srgbClr val="002060"/>
                </a:solidFill>
                <a:latin typeface="Calibri"/>
                <a:cs typeface="Calibri"/>
              </a:rPr>
              <a:t>ęzyka polskiego jako obcego/ Literary Education in Polish as Foreign Language Classes </a:t>
            </a:r>
            <a:r>
              <a:rPr lang="en-US" sz="1600" i="1" dirty="0">
                <a:solidFill>
                  <a:srgbClr val="001C54"/>
                </a:solidFill>
                <a:latin typeface="Calibri"/>
                <a:cs typeface="Calibri"/>
              </a:rPr>
              <a:t>(</a:t>
            </a:r>
            <a:r>
              <a:rPr lang="pl-PL" sz="1600" dirty="0">
                <a:solidFill>
                  <a:srgbClr val="001C54"/>
                </a:solidFill>
                <a:latin typeface="Calibri"/>
                <a:cs typeface="Calibri"/>
              </a:rPr>
              <a:t>pp</a:t>
            </a:r>
            <a:r>
              <a:rPr lang="pl-PL" sz="1600" i="1" dirty="0">
                <a:solidFill>
                  <a:srgbClr val="001C54"/>
                </a:solidFill>
                <a:latin typeface="Calibri"/>
                <a:cs typeface="Calibri"/>
              </a:rPr>
              <a:t>. </a:t>
            </a:r>
            <a:r>
              <a:rPr lang="pl-PL" sz="1600" dirty="0">
                <a:solidFill>
                  <a:srgbClr val="001C54"/>
                </a:solidFill>
                <a:latin typeface="Calibri"/>
                <a:cs typeface="Calibri"/>
              </a:rPr>
              <a:t>117-130)</a:t>
            </a:r>
            <a:r>
              <a:rPr lang="pl-PL" sz="1600" b="1" i="1" dirty="0" smtClean="0">
                <a:solidFill>
                  <a:srgbClr val="001C54"/>
                </a:solidFill>
                <a:latin typeface="Calibri"/>
                <a:cs typeface="Calibri"/>
              </a:rPr>
              <a:t> </a:t>
            </a:r>
            <a:r>
              <a:rPr lang="en-US" sz="1600" dirty="0" smtClean="0">
                <a:solidFill>
                  <a:srgbClr val="002060"/>
                </a:solidFill>
                <a:latin typeface="Calibri"/>
                <a:cs typeface="Calibri"/>
              </a:rPr>
              <a:t>pu</a:t>
            </a:r>
            <a:r>
              <a:rPr lang="pl-PL" sz="1600" dirty="0" smtClean="0">
                <a:solidFill>
                  <a:srgbClr val="002060"/>
                </a:solidFill>
                <a:latin typeface="Calibri"/>
                <a:cs typeface="Calibri"/>
              </a:rPr>
              <a:t>b</a:t>
            </a:r>
            <a:r>
              <a:rPr lang="en-US" sz="1600" dirty="0" smtClean="0">
                <a:solidFill>
                  <a:srgbClr val="002060"/>
                </a:solidFill>
                <a:latin typeface="Calibri"/>
                <a:cs typeface="Calibri"/>
              </a:rPr>
              <a:t>lished in </a:t>
            </a:r>
            <a:r>
              <a:rPr lang="en-US" sz="1600" b="1" i="1" dirty="0" smtClean="0">
                <a:solidFill>
                  <a:srgbClr val="002060"/>
                </a:solidFill>
                <a:latin typeface="Calibri"/>
                <a:cs typeface="Calibri"/>
              </a:rPr>
              <a:t>Sztuka i rzemios</a:t>
            </a:r>
            <a:r>
              <a:rPr lang="pl-PL" sz="1600" b="1" i="1" dirty="0" smtClean="0">
                <a:solidFill>
                  <a:srgbClr val="002060"/>
                </a:solidFill>
                <a:latin typeface="Calibri"/>
                <a:cs typeface="Calibri"/>
              </a:rPr>
              <a:t>ło.  </a:t>
            </a:r>
            <a:r>
              <a:rPr lang="pl-PL" sz="1600" b="1" i="1" dirty="0" smtClean="0">
                <a:solidFill>
                  <a:srgbClr val="001C54"/>
                </a:solidFill>
                <a:latin typeface="Calibri"/>
                <a:cs typeface="Calibri"/>
              </a:rPr>
              <a:t>Nauczyć P</a:t>
            </a:r>
            <a:r>
              <a:rPr lang="pl-PL" sz="1600" b="1" i="1" dirty="0" smtClean="0">
                <a:solidFill>
                  <a:srgbClr val="002060"/>
                </a:solidFill>
                <a:latin typeface="Calibri"/>
                <a:cs typeface="Calibri"/>
              </a:rPr>
              <a:t>olski i polskiego</a:t>
            </a:r>
            <a:r>
              <a:rPr lang="pl-PL" sz="1600" i="1" dirty="0" smtClean="0">
                <a:solidFill>
                  <a:srgbClr val="002060"/>
                </a:solidFill>
                <a:latin typeface="Calibri"/>
                <a:cs typeface="Calibri"/>
              </a:rPr>
              <a:t>, </a:t>
            </a:r>
            <a:r>
              <a:rPr lang="pl-PL" sz="1600" dirty="0" smtClean="0">
                <a:solidFill>
                  <a:srgbClr val="001C54"/>
                </a:solidFill>
                <a:latin typeface="Calibri"/>
                <a:cs typeface="Calibri"/>
              </a:rPr>
              <a:t>illustrates various Polish poems </a:t>
            </a:r>
            <a:r>
              <a:rPr lang="en-US" sz="1600" dirty="0" smtClean="0">
                <a:solidFill>
                  <a:srgbClr val="002060"/>
                </a:solidFill>
                <a:latin typeface="Calibri"/>
                <a:cs typeface="Calibri"/>
              </a:rPr>
              <a:t>applied</a:t>
            </a:r>
            <a:r>
              <a:rPr lang="pl-PL" sz="1600" dirty="0" smtClean="0">
                <a:solidFill>
                  <a:srgbClr val="002060"/>
                </a:solidFill>
                <a:latin typeface="Calibri"/>
                <a:cs typeface="Calibri"/>
              </a:rPr>
              <a:t> </a:t>
            </a:r>
            <a:r>
              <a:rPr lang="pl-PL" sz="1600" dirty="0" smtClean="0">
                <a:solidFill>
                  <a:srgbClr val="001C54"/>
                </a:solidFill>
                <a:latin typeface="Calibri"/>
                <a:cs typeface="Calibri"/>
              </a:rPr>
              <a:t>in a Polish language class.</a:t>
            </a:r>
            <a:endParaRPr lang="en-US" sz="1600" dirty="0">
              <a:solidFill>
                <a:srgbClr val="001C54"/>
              </a:solidFill>
              <a:latin typeface="Calibri"/>
              <a:cs typeface="Calibri"/>
            </a:endParaRPr>
          </a:p>
          <a:p>
            <a:pPr marL="114300" indent="0">
              <a:buNone/>
            </a:pPr>
            <a:endParaRPr lang="en-US" sz="1600" dirty="0">
              <a:solidFill>
                <a:srgbClr val="001C54"/>
              </a:solidFill>
              <a:latin typeface="Calibri"/>
              <a:cs typeface="Calibri"/>
            </a:endParaRPr>
          </a:p>
          <a:p>
            <a:pPr algn="just"/>
            <a:r>
              <a:rPr lang="en-US" sz="1600" dirty="0" smtClean="0">
                <a:solidFill>
                  <a:srgbClr val="002060"/>
                </a:solidFill>
                <a:latin typeface="Calibri"/>
                <a:cs typeface="Calibri"/>
              </a:rPr>
              <a:t>Romuald Cudak</a:t>
            </a:r>
            <a:r>
              <a:rPr lang="pl-PL" sz="1600" dirty="0" smtClean="0">
                <a:solidFill>
                  <a:srgbClr val="002060"/>
                </a:solidFill>
                <a:latin typeface="Calibri"/>
                <a:cs typeface="Calibri"/>
              </a:rPr>
              <a:t> </a:t>
            </a:r>
            <a:r>
              <a:rPr lang="en-US" sz="1600" dirty="0" smtClean="0">
                <a:solidFill>
                  <a:srgbClr val="002060"/>
                </a:solidFill>
                <a:latin typeface="Calibri"/>
                <a:cs typeface="Calibri"/>
              </a:rPr>
              <a:t>in </a:t>
            </a:r>
            <a:r>
              <a:rPr lang="en-US" sz="1600" dirty="0">
                <a:solidFill>
                  <a:srgbClr val="002060"/>
                </a:solidFill>
                <a:latin typeface="Calibri"/>
                <a:cs typeface="Calibri"/>
              </a:rPr>
              <a:t>his article entitled </a:t>
            </a:r>
            <a:r>
              <a:rPr lang="en-US" sz="1600" b="1" i="1" dirty="0">
                <a:solidFill>
                  <a:srgbClr val="002060"/>
                </a:solidFill>
                <a:latin typeface="Calibri"/>
                <a:cs typeface="Calibri"/>
              </a:rPr>
              <a:t>Tekst poetycki w edukacji</a:t>
            </a:r>
            <a:r>
              <a:rPr lang="en-US" sz="1600" b="1" dirty="0">
                <a:solidFill>
                  <a:srgbClr val="002060"/>
                </a:solidFill>
                <a:latin typeface="Calibri"/>
                <a:cs typeface="Calibri"/>
              </a:rPr>
              <a:t> </a:t>
            </a:r>
            <a:r>
              <a:rPr lang="en-US" sz="1600" b="1" i="1" dirty="0">
                <a:solidFill>
                  <a:srgbClr val="002060"/>
                </a:solidFill>
                <a:latin typeface="Calibri"/>
                <a:cs typeface="Calibri"/>
              </a:rPr>
              <a:t>literackiej i językowej </a:t>
            </a:r>
            <a:r>
              <a:rPr lang="en-US" sz="1600" b="1" i="1" dirty="0" smtClean="0">
                <a:solidFill>
                  <a:srgbClr val="002060"/>
                </a:solidFill>
                <a:latin typeface="Calibri"/>
                <a:cs typeface="Calibri"/>
              </a:rPr>
              <a:t>cudzoziemców/The Poetic </a:t>
            </a:r>
            <a:r>
              <a:rPr lang="en-US" sz="1600" b="1" i="1" dirty="0">
                <a:solidFill>
                  <a:srgbClr val="002060"/>
                </a:solidFill>
                <a:latin typeface="Calibri"/>
                <a:cs typeface="Calibri"/>
              </a:rPr>
              <a:t>Text in the Literary and Language Education of Foreigners</a:t>
            </a:r>
            <a:r>
              <a:rPr lang="en-US" sz="1600" b="1" dirty="0">
                <a:solidFill>
                  <a:srgbClr val="002060"/>
                </a:solidFill>
                <a:latin typeface="Calibri"/>
                <a:cs typeface="Calibri"/>
              </a:rPr>
              <a:t> </a:t>
            </a:r>
            <a:r>
              <a:rPr lang="en-US" sz="1600" dirty="0">
                <a:solidFill>
                  <a:srgbClr val="002060"/>
                </a:solidFill>
                <a:latin typeface="Calibri"/>
                <a:cs typeface="Calibri"/>
              </a:rPr>
              <a:t>published in  </a:t>
            </a:r>
            <a:r>
              <a:rPr lang="en-US" sz="1600" i="1" dirty="0">
                <a:solidFill>
                  <a:srgbClr val="002060"/>
                </a:solidFill>
                <a:latin typeface="Calibri"/>
                <a:cs typeface="Calibri"/>
              </a:rPr>
              <a:t>Postscriptium</a:t>
            </a:r>
            <a:r>
              <a:rPr lang="en-US" sz="1600" dirty="0">
                <a:solidFill>
                  <a:srgbClr val="002060"/>
                </a:solidFill>
                <a:latin typeface="Calibri"/>
                <a:cs typeface="Calibri"/>
              </a:rPr>
              <a:t> Nr. 35-36, 2000 pp. 85-98 discusses and recommends the use of Polish poetic texts, especially ballads, in the heritage and advanced language classes, so to introduce </a:t>
            </a:r>
            <a:r>
              <a:rPr lang="en-US" sz="1600" dirty="0" smtClean="0">
                <a:solidFill>
                  <a:srgbClr val="002060"/>
                </a:solidFill>
                <a:latin typeface="Calibri"/>
                <a:cs typeface="Calibri"/>
              </a:rPr>
              <a:t>students </a:t>
            </a:r>
            <a:r>
              <a:rPr lang="en-US" sz="1600" dirty="0">
                <a:solidFill>
                  <a:srgbClr val="002060"/>
                </a:solidFill>
                <a:latin typeface="Calibri"/>
                <a:cs typeface="Calibri"/>
              </a:rPr>
              <a:t>to various cultural and linguistic issues in the process of writing. </a:t>
            </a:r>
            <a:endParaRPr lang="en-US" sz="1600" dirty="0" smtClean="0">
              <a:solidFill>
                <a:srgbClr val="002060"/>
              </a:solidFill>
              <a:latin typeface="Calibri"/>
              <a:cs typeface="Calibri"/>
            </a:endParaRPr>
          </a:p>
          <a:p>
            <a:pPr algn="just"/>
            <a:endParaRPr lang="en-US" sz="1600" dirty="0">
              <a:solidFill>
                <a:srgbClr val="002060"/>
              </a:solidFill>
            </a:endParaRPr>
          </a:p>
          <a:p>
            <a:pPr marL="114300" indent="0">
              <a:buNone/>
            </a:pPr>
            <a:endParaRPr lang="en-US" sz="6400" dirty="0" smtClean="0"/>
          </a:p>
        </p:txBody>
      </p:sp>
    </p:spTree>
    <p:extLst>
      <p:ext uri="{BB962C8B-B14F-4D97-AF65-F5344CB8AC3E}">
        <p14:creationId xmlns:p14="http://schemas.microsoft.com/office/powerpoint/2010/main" val="305827350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r>
              <a:rPr lang="en-US" sz="1400" dirty="0" smtClean="0">
                <a:solidFill>
                  <a:srgbClr val="002060"/>
                </a:solidFill>
                <a:latin typeface="Calibri"/>
                <a:cs typeface="Calibri"/>
              </a:rPr>
              <a:t>A composition </a:t>
            </a:r>
            <a:r>
              <a:rPr lang="en-US" sz="1400" dirty="0">
                <a:solidFill>
                  <a:srgbClr val="002060"/>
                </a:solidFill>
                <a:latin typeface="Calibri"/>
                <a:cs typeface="Calibri"/>
              </a:rPr>
              <a:t>written by a </a:t>
            </a:r>
            <a:r>
              <a:rPr lang="en-US" sz="1400" dirty="0" smtClean="0">
                <a:solidFill>
                  <a:srgbClr val="002060"/>
                </a:solidFill>
                <a:latin typeface="Calibri"/>
                <a:cs typeface="Calibri"/>
              </a:rPr>
              <a:t>student </a:t>
            </a:r>
            <a:r>
              <a:rPr lang="en-US" sz="1400" dirty="0">
                <a:solidFill>
                  <a:srgbClr val="002060"/>
                </a:solidFill>
                <a:latin typeface="Calibri"/>
                <a:cs typeface="Calibri"/>
              </a:rPr>
              <a:t>on the theme of </a:t>
            </a:r>
            <a:r>
              <a:rPr lang="en-US" sz="1400" dirty="0" smtClean="0">
                <a:solidFill>
                  <a:srgbClr val="002060"/>
                </a:solidFill>
                <a:latin typeface="Calibri"/>
                <a:cs typeface="Calibri"/>
              </a:rPr>
              <a:t>lilies influenced by Adam Mickiewicz’ s poem given as an example </a:t>
            </a:r>
            <a:r>
              <a:rPr lang="en-US" sz="1400" dirty="0">
                <a:solidFill>
                  <a:srgbClr val="002060"/>
                </a:solidFill>
                <a:latin typeface="Calibri"/>
                <a:cs typeface="Calibri"/>
              </a:rPr>
              <a:t>by </a:t>
            </a:r>
            <a:r>
              <a:rPr lang="en-US" sz="1400" dirty="0" smtClean="0">
                <a:solidFill>
                  <a:srgbClr val="002060"/>
                </a:solidFill>
                <a:latin typeface="Calibri"/>
                <a:cs typeface="Calibri"/>
              </a:rPr>
              <a:t>Romuald </a:t>
            </a:r>
            <a:r>
              <a:rPr lang="en-US" sz="1400" dirty="0">
                <a:solidFill>
                  <a:srgbClr val="002060"/>
                </a:solidFill>
                <a:latin typeface="Calibri"/>
                <a:cs typeface="Calibri"/>
              </a:rPr>
              <a:t>Cudak in </a:t>
            </a:r>
            <a:r>
              <a:rPr lang="en-US" sz="1400" dirty="0" smtClean="0">
                <a:solidFill>
                  <a:srgbClr val="002060"/>
                </a:solidFill>
                <a:latin typeface="Calibri"/>
                <a:cs typeface="Calibri"/>
              </a:rPr>
              <a:t> his article </a:t>
            </a:r>
            <a:r>
              <a:rPr lang="en-US" sz="1400" b="1" i="1" dirty="0">
                <a:solidFill>
                  <a:srgbClr val="002060"/>
                </a:solidFill>
                <a:latin typeface="Calibri"/>
                <a:cs typeface="Calibri"/>
              </a:rPr>
              <a:t>Tekst poetycki w edukacji</a:t>
            </a:r>
            <a:r>
              <a:rPr lang="en-US" sz="1400" b="1" dirty="0">
                <a:solidFill>
                  <a:srgbClr val="002060"/>
                </a:solidFill>
                <a:latin typeface="Calibri"/>
                <a:cs typeface="Calibri"/>
              </a:rPr>
              <a:t> </a:t>
            </a:r>
            <a:r>
              <a:rPr lang="en-US" sz="1400" b="1" i="1" dirty="0">
                <a:solidFill>
                  <a:srgbClr val="002060"/>
                </a:solidFill>
                <a:latin typeface="Calibri"/>
                <a:cs typeface="Calibri"/>
              </a:rPr>
              <a:t>literackiej i językowej cudzoziemców/Poetic Text in the Literary and Language Education of Foreigners</a:t>
            </a:r>
            <a:r>
              <a:rPr lang="en-US" sz="1400" b="1" dirty="0">
                <a:solidFill>
                  <a:srgbClr val="002060"/>
                </a:solidFill>
                <a:latin typeface="Calibri"/>
                <a:cs typeface="Calibri"/>
              </a:rPr>
              <a:t> </a:t>
            </a:r>
            <a:r>
              <a:rPr lang="en-US" sz="1400" dirty="0" smtClean="0">
                <a:solidFill>
                  <a:srgbClr val="002060"/>
                </a:solidFill>
                <a:latin typeface="Calibri"/>
                <a:cs typeface="Calibri"/>
              </a:rPr>
              <a:t>published in </a:t>
            </a:r>
            <a:r>
              <a:rPr lang="en-US" sz="1400" i="1" dirty="0" smtClean="0">
                <a:solidFill>
                  <a:srgbClr val="002060"/>
                </a:solidFill>
                <a:latin typeface="Calibri"/>
                <a:cs typeface="Calibri"/>
              </a:rPr>
              <a:t>Postscriptum</a:t>
            </a:r>
            <a:r>
              <a:rPr lang="en-US" sz="1400" dirty="0" smtClean="0">
                <a:solidFill>
                  <a:srgbClr val="002060"/>
                </a:solidFill>
                <a:latin typeface="Calibri"/>
                <a:cs typeface="Calibri"/>
              </a:rPr>
              <a:t>  </a:t>
            </a:r>
            <a:r>
              <a:rPr lang="en-US" sz="1400" dirty="0">
                <a:solidFill>
                  <a:srgbClr val="002060"/>
                </a:solidFill>
                <a:latin typeface="Calibri"/>
                <a:cs typeface="Calibri"/>
              </a:rPr>
              <a:t>35/36:39, </a:t>
            </a:r>
            <a:r>
              <a:rPr lang="en-US" sz="1400" dirty="0" smtClean="0">
                <a:solidFill>
                  <a:srgbClr val="002060"/>
                </a:solidFill>
                <a:latin typeface="Calibri"/>
                <a:cs typeface="Calibri"/>
              </a:rPr>
              <a:t>2000:</a:t>
            </a:r>
          </a:p>
          <a:p>
            <a:pPr marL="137160" indent="0" algn="just">
              <a:buNone/>
            </a:pPr>
            <a:endParaRPr lang="en-US" sz="1400" dirty="0">
              <a:solidFill>
                <a:srgbClr val="002060"/>
              </a:solidFill>
              <a:latin typeface="Calibri"/>
              <a:cs typeface="Calibri"/>
            </a:endParaRPr>
          </a:p>
          <a:p>
            <a:pPr marL="114300" indent="0" algn="just">
              <a:buNone/>
            </a:pPr>
            <a:r>
              <a:rPr lang="pl-PL" sz="1600" i="1" dirty="0" smtClean="0"/>
              <a:t>Miałam </a:t>
            </a:r>
            <a:r>
              <a:rPr lang="pl-PL" sz="1600" i="1" dirty="0"/>
              <a:t>kolegę Tomka, który mieszkał dwa piętra wyżej ode mnie.  Mieszkał sam, ale miał fajną dziewczynę, która studiowała w Katowicach i czasami przyjeżdżała do niego.  Miała odwiedzić go w weekend, więc Tomek posprzątał mieszkanie i zdecydował się pójść na targ, żeby kupić kwiatki.  Bo chciał ucieszyć swoją dziewczynę.  Na targu babcie sprzedawały lilie.  Sprzedawały oczywiście </a:t>
            </a:r>
            <a:r>
              <a:rPr lang="pl-PL" sz="1600" dirty="0" smtClean="0"/>
              <a:t>„</a:t>
            </a:r>
            <a:r>
              <a:rPr lang="pl-PL" sz="1600" i="1" dirty="0" smtClean="0"/>
              <a:t>na czarno</a:t>
            </a:r>
            <a:r>
              <a:rPr lang="en-US" sz="1600" i="1" dirty="0" smtClean="0"/>
              <a:t>”</a:t>
            </a:r>
            <a:r>
              <a:rPr lang="pl-PL" sz="1600" i="1" dirty="0" smtClean="0"/>
              <a:t>, </a:t>
            </a:r>
            <a:r>
              <a:rPr lang="pl-PL" sz="1600" i="1" dirty="0"/>
              <a:t>bo lilie są rzadkimi kwiatami i handel nimi jest zabroniony.  Na targu było dużo mniej milicji, ale Tomek zdecydował się zaryzykować i kupił pięćdziesiąt lilii, bo były świeże i miały jeszcze zamknięte kwiaty,  Przyniósł kwiaty do domu.  Jaki był zadowolony!</a:t>
            </a:r>
            <a:endParaRPr lang="en-US" sz="1600" i="1" dirty="0"/>
          </a:p>
          <a:p>
            <a:pPr marL="114300" indent="0">
              <a:buNone/>
            </a:pPr>
            <a:endParaRPr lang="en-US" sz="1600" i="1" dirty="0"/>
          </a:p>
          <a:p>
            <a:pPr marL="114300" indent="0" algn="just">
              <a:buNone/>
            </a:pPr>
            <a:r>
              <a:rPr lang="pl-PL" sz="1600" i="1" dirty="0" smtClean="0"/>
              <a:t>Długo </a:t>
            </a:r>
            <a:r>
              <a:rPr lang="pl-PL" sz="1600" i="1" dirty="0"/>
              <a:t>szukał wazonu, gdyż lilii było tak dużo, że nigdzie nie mogły się zmieścić.  Wieczorem poszedł sobie spać, czekając na dziewczynę.  W nocy pąki kwiatów się pootwierały.  Lilie miały mocny i specyficzny zapach i było ich tak dużo, że zabiły pana.  Zbrodnia to oczywiście niesłychana.  Tak skończył życie mój sąsiad, ale jego dziewczyna i tak nie przyjechała.  Spotkała innego chłopaka i się w nim zakochała.</a:t>
            </a:r>
            <a:endParaRPr lang="en-US" sz="1600" i="1" dirty="0"/>
          </a:p>
          <a:p>
            <a:endParaRPr lang="en-US" sz="1600" dirty="0"/>
          </a:p>
        </p:txBody>
      </p:sp>
    </p:spTree>
    <p:extLst>
      <p:ext uri="{BB962C8B-B14F-4D97-AF65-F5344CB8AC3E}">
        <p14:creationId xmlns:p14="http://schemas.microsoft.com/office/powerpoint/2010/main" val="405817113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114300" indent="0">
              <a:buNone/>
            </a:pPr>
            <a:r>
              <a:rPr lang="en-US" sz="2400" dirty="0">
                <a:solidFill>
                  <a:srgbClr val="002060"/>
                </a:solidFill>
              </a:rPr>
              <a:t> </a:t>
            </a:r>
            <a:r>
              <a:rPr lang="en-US" sz="1600" b="1" dirty="0">
                <a:solidFill>
                  <a:srgbClr val="002060"/>
                </a:solidFill>
                <a:latin typeface="Calibri"/>
                <a:cs typeface="Calibri"/>
              </a:rPr>
              <a:t>METHODS: </a:t>
            </a:r>
            <a:endParaRPr lang="en-US" sz="1600" dirty="0">
              <a:solidFill>
                <a:srgbClr val="002060"/>
              </a:solidFill>
              <a:latin typeface="Calibri"/>
              <a:cs typeface="Calibri"/>
            </a:endParaRPr>
          </a:p>
          <a:p>
            <a:pPr algn="just"/>
            <a:r>
              <a:rPr lang="en-US" sz="1600" dirty="0">
                <a:solidFill>
                  <a:srgbClr val="002060"/>
                </a:solidFill>
                <a:latin typeface="Calibri"/>
                <a:cs typeface="Calibri"/>
              </a:rPr>
              <a:t>This research took place at the University of Illinois at Chicago in the Polish Advanced Composition &amp;</a:t>
            </a:r>
            <a:r>
              <a:rPr lang="en-US" sz="1600" dirty="0" smtClean="0">
                <a:solidFill>
                  <a:srgbClr val="002060"/>
                </a:solidFill>
                <a:latin typeface="Calibri"/>
                <a:cs typeface="Calibri"/>
              </a:rPr>
              <a:t> </a:t>
            </a:r>
            <a:r>
              <a:rPr lang="en-US" sz="1600" dirty="0">
                <a:solidFill>
                  <a:srgbClr val="002060"/>
                </a:solidFill>
                <a:latin typeface="Calibri"/>
                <a:cs typeface="Calibri"/>
              </a:rPr>
              <a:t>Conversation class (POL 401), Fall 2011.  The group of 10 students was mixed, composed of Polish heritage speakers born in the USA whose first language was Polish and Polish heritage speakers who were born in Poland and came at to the USA as children.</a:t>
            </a:r>
          </a:p>
          <a:p>
            <a:pPr marL="114300" indent="0">
              <a:buNone/>
            </a:pPr>
            <a:r>
              <a:rPr lang="en-US" sz="1600" dirty="0">
                <a:solidFill>
                  <a:srgbClr val="002060"/>
                </a:solidFill>
              </a:rPr>
              <a:t> </a:t>
            </a:r>
          </a:p>
        </p:txBody>
      </p:sp>
      <p:pic>
        <p:nvPicPr>
          <p:cNvPr id="4" name="Picture 2" descr="C:\Users\annagb\Downloads\Polish 401 Clas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3429000"/>
            <a:ext cx="4202429" cy="3151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59792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81000" y="1676400"/>
            <a:ext cx="8229600" cy="4709160"/>
          </a:xfrm>
        </p:spPr>
        <p:txBody>
          <a:bodyPr>
            <a:normAutofit/>
          </a:bodyPr>
          <a:lstStyle/>
          <a:p>
            <a:pPr marL="137160" indent="0">
              <a:buNone/>
            </a:pPr>
            <a:r>
              <a:rPr lang="en-US" sz="1800" dirty="0" smtClean="0">
                <a:solidFill>
                  <a:srgbClr val="000090"/>
                </a:solidFill>
              </a:rPr>
              <a:t>      </a:t>
            </a:r>
            <a:r>
              <a:rPr lang="en-US" sz="1600" dirty="0" smtClean="0">
                <a:solidFill>
                  <a:srgbClr val="00006E"/>
                </a:solidFill>
              </a:rPr>
              <a:t> </a:t>
            </a:r>
            <a:r>
              <a:rPr lang="en-US" sz="1600" b="1" dirty="0" smtClean="0">
                <a:solidFill>
                  <a:srgbClr val="00006E"/>
                </a:solidFill>
              </a:rPr>
              <a:t>RESEARCH QUESTIONS</a:t>
            </a:r>
            <a:r>
              <a:rPr lang="en-US" sz="1600" dirty="0" smtClean="0">
                <a:solidFill>
                  <a:srgbClr val="00006E"/>
                </a:solidFill>
              </a:rPr>
              <a:t>:</a:t>
            </a:r>
          </a:p>
          <a:p>
            <a:pPr marL="137160" indent="0">
              <a:buNone/>
            </a:pPr>
            <a:endParaRPr lang="en-US" sz="1800" dirty="0">
              <a:solidFill>
                <a:srgbClr val="00006E"/>
              </a:solidFill>
            </a:endParaRPr>
          </a:p>
          <a:p>
            <a:pPr algn="just"/>
            <a:r>
              <a:rPr lang="en-US" sz="1800" dirty="0" smtClean="0">
                <a:solidFill>
                  <a:srgbClr val="00006E"/>
                </a:solidFill>
                <a:latin typeface="Calibri"/>
                <a:cs typeface="Calibri"/>
              </a:rPr>
              <a:t>Does a multilayered poetic text appeal to heritage speakers’ imagination?</a:t>
            </a:r>
          </a:p>
          <a:p>
            <a:endParaRPr lang="en-US" sz="1800" dirty="0">
              <a:solidFill>
                <a:srgbClr val="00006E"/>
              </a:solidFill>
              <a:latin typeface="Calibri"/>
              <a:cs typeface="Calibri"/>
            </a:endParaRPr>
          </a:p>
          <a:p>
            <a:pPr algn="just"/>
            <a:r>
              <a:rPr lang="en-US" sz="1800" dirty="0" smtClean="0">
                <a:solidFill>
                  <a:srgbClr val="00006E"/>
                </a:solidFill>
                <a:latin typeface="Calibri"/>
                <a:cs typeface="Calibri"/>
              </a:rPr>
              <a:t>Are  ballads  good literary texts for </a:t>
            </a:r>
            <a:r>
              <a:rPr lang="en-US" sz="1800" dirty="0" smtClean="0">
                <a:solidFill>
                  <a:srgbClr val="00006E"/>
                </a:solidFill>
                <a:latin typeface="Calibri"/>
                <a:cs typeface="Calibri"/>
              </a:rPr>
              <a:t>a Polish </a:t>
            </a:r>
            <a:r>
              <a:rPr lang="en-US" sz="1800" dirty="0" smtClean="0">
                <a:solidFill>
                  <a:srgbClr val="00006E"/>
                </a:solidFill>
                <a:latin typeface="Calibri"/>
                <a:cs typeface="Calibri"/>
              </a:rPr>
              <a:t>language class?</a:t>
            </a:r>
          </a:p>
          <a:p>
            <a:endParaRPr lang="en-US" sz="1800" dirty="0">
              <a:solidFill>
                <a:srgbClr val="00006E"/>
              </a:solidFill>
              <a:latin typeface="Calibri"/>
              <a:cs typeface="Calibri"/>
            </a:endParaRPr>
          </a:p>
          <a:p>
            <a:pPr algn="just"/>
            <a:r>
              <a:rPr lang="en-US" sz="1800" dirty="0" smtClean="0">
                <a:solidFill>
                  <a:srgbClr val="00006E"/>
                </a:solidFill>
                <a:latin typeface="Calibri"/>
                <a:cs typeface="Calibri"/>
              </a:rPr>
              <a:t>Does a literary text attract heritage speakers with its specific form, language, and structures?</a:t>
            </a:r>
          </a:p>
          <a:p>
            <a:pPr algn="just"/>
            <a:endParaRPr lang="en-US" sz="1800" dirty="0">
              <a:solidFill>
                <a:srgbClr val="00006E"/>
              </a:solidFill>
              <a:latin typeface="Calibri"/>
              <a:cs typeface="Calibri"/>
            </a:endParaRPr>
          </a:p>
          <a:p>
            <a:pPr algn="just"/>
            <a:r>
              <a:rPr lang="en-US" sz="1800" dirty="0" smtClean="0">
                <a:solidFill>
                  <a:srgbClr val="00006E"/>
                </a:solidFill>
                <a:latin typeface="Calibri"/>
                <a:cs typeface="Calibri"/>
              </a:rPr>
              <a:t>What kind of texts can </a:t>
            </a:r>
            <a:r>
              <a:rPr lang="en-US" sz="1800" dirty="0" smtClean="0">
                <a:solidFill>
                  <a:srgbClr val="00006E"/>
                </a:solidFill>
                <a:latin typeface="Calibri"/>
                <a:cs typeface="Calibri"/>
              </a:rPr>
              <a:t>students create on their own after reading and discussing ballads?</a:t>
            </a:r>
            <a:endParaRPr lang="en-US" sz="1800" dirty="0">
              <a:solidFill>
                <a:srgbClr val="000090"/>
              </a:solidFill>
              <a:latin typeface="Calibri"/>
              <a:cs typeface="Calibri"/>
            </a:endParaRPr>
          </a:p>
          <a:p>
            <a:pPr marL="137160" indent="0">
              <a:buNone/>
            </a:pPr>
            <a:endParaRPr lang="en-US" sz="1800" dirty="0">
              <a:solidFill>
                <a:srgbClr val="000090"/>
              </a:solidFill>
            </a:endParaRPr>
          </a:p>
          <a:p>
            <a:pPr marL="137160" indent="0">
              <a:buNone/>
            </a:pPr>
            <a:endParaRPr lang="en-US" sz="1800" dirty="0" smtClean="0">
              <a:solidFill>
                <a:srgbClr val="000090"/>
              </a:solidFill>
            </a:endParaRPr>
          </a:p>
          <a:p>
            <a:endParaRPr lang="en-US" sz="1800" dirty="0">
              <a:solidFill>
                <a:srgbClr val="000090"/>
              </a:solidFill>
            </a:endParaRPr>
          </a:p>
          <a:p>
            <a:pPr marL="137160" indent="0">
              <a:buNone/>
            </a:pPr>
            <a:endParaRPr lang="en-US" sz="1800" dirty="0">
              <a:solidFill>
                <a:srgbClr val="000090"/>
              </a:solidFill>
            </a:endParaRPr>
          </a:p>
        </p:txBody>
      </p:sp>
    </p:spTree>
    <p:extLst>
      <p:ext uri="{BB962C8B-B14F-4D97-AF65-F5344CB8AC3E}">
        <p14:creationId xmlns:p14="http://schemas.microsoft.com/office/powerpoint/2010/main" val="13826299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pPr marL="114300" indent="0">
              <a:buNone/>
            </a:pPr>
            <a:r>
              <a:rPr lang="en-US" sz="1600" b="1" dirty="0" smtClean="0"/>
              <a:t>    </a:t>
            </a:r>
            <a:r>
              <a:rPr lang="en-US" sz="2000" b="1" dirty="0" smtClean="0">
                <a:solidFill>
                  <a:srgbClr val="002060"/>
                </a:solidFill>
                <a:latin typeface="Calibri"/>
                <a:cs typeface="Calibri"/>
              </a:rPr>
              <a:t>READING </a:t>
            </a:r>
            <a:r>
              <a:rPr lang="en-US" sz="2000" b="1" dirty="0">
                <a:solidFill>
                  <a:srgbClr val="002060"/>
                </a:solidFill>
                <a:latin typeface="Calibri"/>
                <a:cs typeface="Calibri"/>
              </a:rPr>
              <a:t>&amp; </a:t>
            </a:r>
            <a:r>
              <a:rPr lang="en-US" sz="2000" b="1" dirty="0" smtClean="0">
                <a:solidFill>
                  <a:srgbClr val="002060"/>
                </a:solidFill>
                <a:latin typeface="Calibri"/>
                <a:cs typeface="Calibri"/>
              </a:rPr>
              <a:t>DISCUSSION </a:t>
            </a:r>
            <a:r>
              <a:rPr lang="en-US" sz="2000" b="1" dirty="0">
                <a:solidFill>
                  <a:srgbClr val="002060"/>
                </a:solidFill>
                <a:latin typeface="Calibri"/>
                <a:cs typeface="Calibri"/>
              </a:rPr>
              <a:t>STAGE I:</a:t>
            </a:r>
          </a:p>
          <a:p>
            <a:pPr algn="just"/>
            <a:r>
              <a:rPr lang="en-US" sz="2000" dirty="0">
                <a:solidFill>
                  <a:srgbClr val="002060"/>
                </a:solidFill>
                <a:latin typeface="Calibri"/>
                <a:cs typeface="Calibri"/>
              </a:rPr>
              <a:t>First, Polish heritage students read and discuss </a:t>
            </a:r>
            <a:r>
              <a:rPr lang="en-US" sz="2000" b="1" i="1" dirty="0">
                <a:solidFill>
                  <a:srgbClr val="002060"/>
                </a:solidFill>
                <a:latin typeface="Calibri"/>
                <a:cs typeface="Calibri"/>
              </a:rPr>
              <a:t>The Lilies</a:t>
            </a:r>
            <a:r>
              <a:rPr lang="en-US" sz="2000" b="1" dirty="0">
                <a:solidFill>
                  <a:srgbClr val="002060"/>
                </a:solidFill>
                <a:latin typeface="Calibri"/>
                <a:cs typeface="Calibri"/>
              </a:rPr>
              <a:t> </a:t>
            </a:r>
            <a:r>
              <a:rPr lang="en-US" sz="2000" dirty="0">
                <a:solidFill>
                  <a:srgbClr val="002060"/>
                </a:solidFill>
                <a:latin typeface="Calibri"/>
                <a:cs typeface="Calibri"/>
              </a:rPr>
              <a:t>written by </a:t>
            </a:r>
            <a:r>
              <a:rPr lang="en-US" sz="2000" b="1" dirty="0" smtClean="0">
                <a:solidFill>
                  <a:srgbClr val="002060"/>
                </a:solidFill>
                <a:latin typeface="Calibri"/>
                <a:cs typeface="Calibri"/>
              </a:rPr>
              <a:t>Adam </a:t>
            </a:r>
            <a:r>
              <a:rPr lang="en-US" sz="2000" b="1" dirty="0">
                <a:solidFill>
                  <a:srgbClr val="002060"/>
                </a:solidFill>
                <a:latin typeface="Calibri"/>
                <a:cs typeface="Calibri"/>
              </a:rPr>
              <a:t>Mickiwiecz</a:t>
            </a:r>
            <a:r>
              <a:rPr lang="en-US" sz="2000" dirty="0">
                <a:solidFill>
                  <a:srgbClr val="002060"/>
                </a:solidFill>
                <a:latin typeface="Calibri"/>
                <a:cs typeface="Calibri"/>
              </a:rPr>
              <a:t>.  The ballad </a:t>
            </a:r>
            <a:r>
              <a:rPr lang="en-US" sz="2000" i="1" dirty="0">
                <a:solidFill>
                  <a:srgbClr val="002060"/>
                </a:solidFill>
                <a:latin typeface="Calibri"/>
                <a:cs typeface="Calibri"/>
              </a:rPr>
              <a:t> </a:t>
            </a:r>
            <a:r>
              <a:rPr lang="en-US" sz="2000" b="1" i="1" dirty="0">
                <a:solidFill>
                  <a:srgbClr val="002060"/>
                </a:solidFill>
                <a:latin typeface="Calibri"/>
                <a:cs typeface="Calibri"/>
              </a:rPr>
              <a:t>Lilies </a:t>
            </a:r>
            <a:r>
              <a:rPr lang="en-US" sz="2000" dirty="0">
                <a:solidFill>
                  <a:srgbClr val="002060"/>
                </a:solidFill>
                <a:latin typeface="Calibri"/>
                <a:cs typeface="Calibri"/>
              </a:rPr>
              <a:t>is based on a genuine folk song </a:t>
            </a:r>
            <a:r>
              <a:rPr lang="en-US" sz="2000" dirty="0" smtClean="0">
                <a:solidFill>
                  <a:srgbClr val="002060"/>
                </a:solidFill>
                <a:latin typeface="Calibri"/>
                <a:cs typeface="Calibri"/>
              </a:rPr>
              <a:t>entitled </a:t>
            </a:r>
            <a:r>
              <a:rPr lang="en-US" sz="2000" b="1" i="1" dirty="0">
                <a:solidFill>
                  <a:srgbClr val="002060"/>
                </a:solidFill>
                <a:latin typeface="Calibri"/>
                <a:cs typeface="Calibri"/>
              </a:rPr>
              <a:t>A New Thing Happened To Us</a:t>
            </a:r>
            <a:r>
              <a:rPr lang="en-US" sz="2000" i="1" dirty="0">
                <a:solidFill>
                  <a:srgbClr val="002060"/>
                </a:solidFill>
                <a:latin typeface="Calibri"/>
                <a:cs typeface="Calibri"/>
              </a:rPr>
              <a:t>/</a:t>
            </a:r>
            <a:r>
              <a:rPr lang="en-US" sz="2000" dirty="0">
                <a:solidFill>
                  <a:srgbClr val="002060"/>
                </a:solidFill>
                <a:latin typeface="Calibri"/>
                <a:cs typeface="Calibri"/>
              </a:rPr>
              <a:t> </a:t>
            </a:r>
            <a:r>
              <a:rPr lang="en-US" sz="2000" b="1" i="1" dirty="0">
                <a:solidFill>
                  <a:srgbClr val="002060"/>
                </a:solidFill>
                <a:latin typeface="Calibri"/>
                <a:cs typeface="Calibri"/>
              </a:rPr>
              <a:t>Stala się nam nowina, </a:t>
            </a:r>
            <a:r>
              <a:rPr lang="en-US" sz="2000" b="1" i="1" dirty="0" smtClean="0">
                <a:solidFill>
                  <a:srgbClr val="002060"/>
                </a:solidFill>
                <a:latin typeface="Calibri"/>
                <a:cs typeface="Calibri"/>
              </a:rPr>
              <a:t>Pani </a:t>
            </a:r>
            <a:r>
              <a:rPr lang="en-US" sz="2000" b="1" i="1" dirty="0">
                <a:solidFill>
                  <a:srgbClr val="002060"/>
                </a:solidFill>
                <a:latin typeface="Calibri"/>
                <a:cs typeface="Calibri"/>
              </a:rPr>
              <a:t>pana zabiła</a:t>
            </a:r>
            <a:r>
              <a:rPr lang="en-US" sz="2000" i="1" dirty="0">
                <a:solidFill>
                  <a:srgbClr val="002060"/>
                </a:solidFill>
                <a:latin typeface="Calibri"/>
                <a:cs typeface="Calibri"/>
              </a:rPr>
              <a:t>…</a:t>
            </a:r>
            <a:r>
              <a:rPr lang="en-US" sz="2000" dirty="0">
                <a:solidFill>
                  <a:srgbClr val="002060"/>
                </a:solidFill>
                <a:latin typeface="Calibri"/>
                <a:cs typeface="Calibri"/>
              </a:rPr>
              <a:t>. A woman killed her husband, buried his body </a:t>
            </a:r>
            <a:r>
              <a:rPr lang="en-US" sz="2000" dirty="0" smtClean="0">
                <a:solidFill>
                  <a:srgbClr val="002060"/>
                </a:solidFill>
                <a:latin typeface="Calibri"/>
                <a:cs typeface="Calibri"/>
              </a:rPr>
              <a:t>in </a:t>
            </a:r>
            <a:r>
              <a:rPr lang="en-US" sz="2000" dirty="0">
                <a:solidFill>
                  <a:srgbClr val="002060"/>
                </a:solidFill>
                <a:latin typeface="Calibri"/>
                <a:cs typeface="Calibri"/>
              </a:rPr>
              <a:t>the garden, and planted on his grave lilies. Mickiewicz modified </a:t>
            </a:r>
            <a:r>
              <a:rPr lang="en-US" sz="2000" dirty="0" smtClean="0">
                <a:solidFill>
                  <a:srgbClr val="002060"/>
                </a:solidFill>
                <a:latin typeface="Calibri"/>
                <a:cs typeface="Calibri"/>
              </a:rPr>
              <a:t>the </a:t>
            </a:r>
            <a:r>
              <a:rPr lang="en-US" sz="2000" dirty="0">
                <a:solidFill>
                  <a:srgbClr val="002060"/>
                </a:solidFill>
                <a:latin typeface="Calibri"/>
                <a:cs typeface="Calibri"/>
              </a:rPr>
              <a:t>original version for his own artistic </a:t>
            </a:r>
            <a:r>
              <a:rPr lang="en-US" sz="2000" dirty="0" smtClean="0">
                <a:solidFill>
                  <a:srgbClr val="002060"/>
                </a:solidFill>
                <a:latin typeface="Calibri"/>
                <a:cs typeface="Calibri"/>
              </a:rPr>
              <a:t>purposes</a:t>
            </a:r>
            <a:r>
              <a:rPr lang="en-US" sz="2000" dirty="0">
                <a:solidFill>
                  <a:srgbClr val="002060"/>
                </a:solidFill>
                <a:latin typeface="Calibri"/>
                <a:cs typeface="Calibri"/>
              </a:rPr>
              <a:t> </a:t>
            </a:r>
            <a:r>
              <a:rPr lang="en-US" sz="2000" dirty="0" smtClean="0">
                <a:solidFill>
                  <a:srgbClr val="002060"/>
                </a:solidFill>
                <a:latin typeface="Calibri"/>
                <a:cs typeface="Calibri"/>
              </a:rPr>
              <a:t>creating a ballad composed of 354 lines.</a:t>
            </a:r>
          </a:p>
          <a:p>
            <a:pPr marL="137160" indent="0" algn="just">
              <a:buNone/>
            </a:pPr>
            <a:endParaRPr lang="en-US" sz="2000" dirty="0" smtClean="0">
              <a:solidFill>
                <a:srgbClr val="002060"/>
              </a:solidFill>
              <a:latin typeface="Calibri"/>
              <a:cs typeface="Calibri"/>
            </a:endParaRPr>
          </a:p>
          <a:p>
            <a:pPr algn="just"/>
            <a:r>
              <a:rPr lang="en-US" sz="2000" dirty="0" smtClean="0">
                <a:solidFill>
                  <a:srgbClr val="002060"/>
                </a:solidFill>
                <a:latin typeface="Calibri"/>
                <a:cs typeface="Calibri"/>
              </a:rPr>
              <a:t>The folksong contains remnants of the past dating back to the 11th century when King Boles</a:t>
            </a:r>
            <a:r>
              <a:rPr lang="pl-PL" sz="2000" dirty="0" smtClean="0">
                <a:solidFill>
                  <a:srgbClr val="002060"/>
                </a:solidFill>
                <a:latin typeface="Calibri"/>
                <a:cs typeface="Calibri"/>
              </a:rPr>
              <a:t>ław Śmiały</a:t>
            </a:r>
            <a:r>
              <a:rPr lang="en-US" sz="2000" dirty="0" smtClean="0">
                <a:solidFill>
                  <a:srgbClr val="002060"/>
                </a:solidFill>
                <a:latin typeface="Calibri"/>
                <a:cs typeface="Calibri"/>
              </a:rPr>
              <a:t> </a:t>
            </a:r>
            <a:r>
              <a:rPr lang="pl-PL" sz="2000" dirty="0" smtClean="0">
                <a:solidFill>
                  <a:srgbClr val="002060"/>
                </a:solidFill>
                <a:latin typeface="Calibri"/>
                <a:cs typeface="Calibri"/>
              </a:rPr>
              <a:t>stayed so long on his expedition to Kiev that the wives of Polish knights became unfaithful during their absence.</a:t>
            </a:r>
            <a:r>
              <a:rPr lang="en-US" sz="2000" dirty="0" smtClean="0">
                <a:solidFill>
                  <a:srgbClr val="002060"/>
                </a:solidFill>
                <a:latin typeface="Calibri"/>
                <a:cs typeface="Calibri"/>
              </a:rPr>
              <a:t>  </a:t>
            </a:r>
          </a:p>
          <a:p>
            <a:pPr marL="137160" indent="0" algn="just">
              <a:buNone/>
            </a:pPr>
            <a:endParaRPr lang="en-US" sz="2000" dirty="0">
              <a:solidFill>
                <a:srgbClr val="002060"/>
              </a:solidFill>
              <a:latin typeface="Calibri"/>
              <a:cs typeface="Calibri"/>
            </a:endParaRPr>
          </a:p>
          <a:p>
            <a:pPr algn="just"/>
            <a:r>
              <a:rPr lang="en-US" sz="2000" dirty="0" smtClean="0">
                <a:solidFill>
                  <a:srgbClr val="002060"/>
                </a:solidFill>
                <a:latin typeface="Calibri"/>
                <a:cs typeface="Calibri"/>
              </a:rPr>
              <a:t>The </a:t>
            </a:r>
            <a:r>
              <a:rPr lang="en-US" sz="2000" dirty="0">
                <a:solidFill>
                  <a:srgbClr val="002060"/>
                </a:solidFill>
                <a:latin typeface="Calibri"/>
                <a:cs typeface="Calibri"/>
              </a:rPr>
              <a:t>lilies in </a:t>
            </a:r>
            <a:r>
              <a:rPr lang="pl-PL" sz="2000" dirty="0" smtClean="0">
                <a:solidFill>
                  <a:srgbClr val="002060"/>
                </a:solidFill>
                <a:latin typeface="Calibri"/>
                <a:cs typeface="Calibri"/>
              </a:rPr>
              <a:t>Mickiewicz</a:t>
            </a:r>
            <a:r>
              <a:rPr lang="en-US" sz="2000" dirty="0" smtClean="0">
                <a:solidFill>
                  <a:srgbClr val="002060"/>
                </a:solidFill>
                <a:latin typeface="Calibri"/>
                <a:cs typeface="Calibri"/>
              </a:rPr>
              <a:t>’s ballad </a:t>
            </a:r>
            <a:r>
              <a:rPr lang="en-US" sz="2000" dirty="0">
                <a:solidFill>
                  <a:srgbClr val="002060"/>
                </a:solidFill>
                <a:latin typeface="Calibri"/>
                <a:cs typeface="Calibri"/>
              </a:rPr>
              <a:t>acquire a symbolic significance.   They become the instrument of divine punishment.   </a:t>
            </a:r>
            <a:endParaRPr lang="en-US" sz="2000" dirty="0" smtClean="0">
              <a:solidFill>
                <a:srgbClr val="002060"/>
              </a:solidFill>
              <a:latin typeface="Calibri"/>
              <a:cs typeface="Calibri"/>
            </a:endParaRPr>
          </a:p>
          <a:p>
            <a:pPr algn="just"/>
            <a:endParaRPr lang="en-US" sz="2000" dirty="0">
              <a:solidFill>
                <a:srgbClr val="002060"/>
              </a:solidFill>
              <a:latin typeface="Calibri"/>
              <a:cs typeface="Calibri"/>
            </a:endParaRPr>
          </a:p>
          <a:p>
            <a:pPr algn="just"/>
            <a:r>
              <a:rPr lang="en-US" sz="2000" dirty="0" smtClean="0">
                <a:solidFill>
                  <a:srgbClr val="002060"/>
                </a:solidFill>
                <a:latin typeface="Calibri"/>
                <a:cs typeface="Calibri"/>
              </a:rPr>
              <a:t>Much </a:t>
            </a:r>
            <a:r>
              <a:rPr lang="en-US" sz="2000" dirty="0">
                <a:solidFill>
                  <a:srgbClr val="002060"/>
                </a:solidFill>
                <a:latin typeface="Calibri"/>
                <a:cs typeface="Calibri"/>
              </a:rPr>
              <a:t>of the story is presented through dialogues.  </a:t>
            </a:r>
            <a:r>
              <a:rPr lang="en-US" sz="2000" b="1" i="1" dirty="0">
                <a:solidFill>
                  <a:srgbClr val="002060"/>
                </a:solidFill>
                <a:latin typeface="Calibri"/>
                <a:cs typeface="Calibri"/>
              </a:rPr>
              <a:t>The Lilies </a:t>
            </a:r>
            <a:r>
              <a:rPr lang="en-US" sz="2000" dirty="0">
                <a:solidFill>
                  <a:srgbClr val="002060"/>
                </a:solidFill>
                <a:latin typeface="Calibri"/>
                <a:cs typeface="Calibri"/>
              </a:rPr>
              <a:t>give the effect of a play.  The speeches of the characters are brief, direct, and quick. Mickiewicz left elaborate meter in favor of seven and eight syllable lines that rhyme sometimes as couplets, sometimes as quatrains.   </a:t>
            </a:r>
          </a:p>
          <a:p>
            <a:pPr marL="114300" indent="0">
              <a:buNone/>
            </a:pPr>
            <a:r>
              <a:rPr lang="en-US" sz="1600" dirty="0">
                <a:solidFill>
                  <a:srgbClr val="002060"/>
                </a:solidFill>
              </a:rPr>
              <a:t> </a:t>
            </a:r>
          </a:p>
        </p:txBody>
      </p:sp>
    </p:spTree>
    <p:extLst>
      <p:ext uri="{BB962C8B-B14F-4D97-AF65-F5344CB8AC3E}">
        <p14:creationId xmlns:p14="http://schemas.microsoft.com/office/powerpoint/2010/main" val="182206025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114300" indent="0">
              <a:buNone/>
            </a:pPr>
            <a:r>
              <a:rPr lang="en-US" sz="1600" b="1" dirty="0"/>
              <a:t> </a:t>
            </a:r>
            <a:r>
              <a:rPr lang="en-US" sz="1600" b="1" dirty="0" smtClean="0"/>
              <a:t>     </a:t>
            </a:r>
            <a:r>
              <a:rPr lang="en-US" sz="1600" b="1" dirty="0" smtClean="0">
                <a:solidFill>
                  <a:srgbClr val="002060"/>
                </a:solidFill>
                <a:latin typeface="Calibri"/>
                <a:cs typeface="Calibri"/>
              </a:rPr>
              <a:t>VISUAL </a:t>
            </a:r>
            <a:r>
              <a:rPr lang="en-US" sz="1600" b="1" dirty="0">
                <a:solidFill>
                  <a:srgbClr val="002060"/>
                </a:solidFill>
                <a:latin typeface="Calibri"/>
                <a:cs typeface="Calibri"/>
              </a:rPr>
              <a:t>STAGE:</a:t>
            </a:r>
            <a:endParaRPr lang="en-US" sz="1600" dirty="0">
              <a:solidFill>
                <a:srgbClr val="002060"/>
              </a:solidFill>
              <a:latin typeface="Calibri"/>
              <a:cs typeface="Calibri"/>
            </a:endParaRPr>
          </a:p>
          <a:p>
            <a:pPr algn="just"/>
            <a:r>
              <a:rPr lang="en-US" sz="1600" dirty="0">
                <a:solidFill>
                  <a:srgbClr val="002060"/>
                </a:solidFill>
                <a:latin typeface="Calibri"/>
                <a:cs typeface="Calibri"/>
              </a:rPr>
              <a:t>Then, the students watch </a:t>
            </a:r>
            <a:r>
              <a:rPr lang="en-US" sz="1600" dirty="0" smtClean="0">
                <a:solidFill>
                  <a:srgbClr val="002060"/>
                </a:solidFill>
                <a:latin typeface="Calibri"/>
                <a:cs typeface="Calibri"/>
              </a:rPr>
              <a:t>the </a:t>
            </a:r>
            <a:r>
              <a:rPr lang="en-US" sz="1600" dirty="0">
                <a:solidFill>
                  <a:srgbClr val="002060"/>
                </a:solidFill>
                <a:latin typeface="Calibri"/>
                <a:cs typeface="Calibri"/>
              </a:rPr>
              <a:t>video adaptation Mickiewicz’s ballad </a:t>
            </a:r>
            <a:r>
              <a:rPr lang="en-US" sz="1600" b="1" i="1" dirty="0">
                <a:solidFill>
                  <a:srgbClr val="002060"/>
                </a:solidFill>
                <a:latin typeface="Calibri"/>
                <a:cs typeface="Calibri"/>
              </a:rPr>
              <a:t>Lilies</a:t>
            </a:r>
            <a:r>
              <a:rPr lang="en-US" sz="1600" i="1" dirty="0">
                <a:solidFill>
                  <a:srgbClr val="002060"/>
                </a:solidFill>
                <a:latin typeface="Calibri"/>
                <a:cs typeface="Calibri"/>
              </a:rPr>
              <a:t> </a:t>
            </a:r>
            <a:r>
              <a:rPr lang="en-US" sz="1600" dirty="0">
                <a:solidFill>
                  <a:srgbClr val="002060"/>
                </a:solidFill>
                <a:latin typeface="Calibri"/>
                <a:cs typeface="Calibri"/>
              </a:rPr>
              <a:t>created by </a:t>
            </a:r>
            <a:r>
              <a:rPr lang="en-US" sz="1600" b="1" dirty="0">
                <a:solidFill>
                  <a:srgbClr val="002060"/>
                </a:solidFill>
                <a:latin typeface="Calibri"/>
                <a:cs typeface="Calibri"/>
              </a:rPr>
              <a:t>Tadeusz </a:t>
            </a:r>
            <a:r>
              <a:rPr lang="en-US" sz="1600" b="1" dirty="0" smtClean="0">
                <a:solidFill>
                  <a:srgbClr val="002060"/>
                </a:solidFill>
                <a:latin typeface="Calibri"/>
                <a:cs typeface="Calibri"/>
              </a:rPr>
              <a:t>Woźniak</a:t>
            </a:r>
            <a:r>
              <a:rPr lang="en-US" sz="1600" dirty="0">
                <a:solidFill>
                  <a:srgbClr val="002060"/>
                </a:solidFill>
                <a:latin typeface="Calibri"/>
                <a:cs typeface="Calibri"/>
              </a:rPr>
              <a:t>. The inter-semiotic variation of the ballad reinforces certain parts of the </a:t>
            </a:r>
            <a:r>
              <a:rPr lang="en-US" sz="1600" dirty="0" smtClean="0">
                <a:solidFill>
                  <a:srgbClr val="002060"/>
                </a:solidFill>
                <a:latin typeface="Calibri"/>
                <a:cs typeface="Calibri"/>
              </a:rPr>
              <a:t>poem and helps </a:t>
            </a:r>
            <a:r>
              <a:rPr lang="en-US" sz="1600" dirty="0">
                <a:solidFill>
                  <a:srgbClr val="002060"/>
                </a:solidFill>
                <a:latin typeface="Calibri"/>
                <a:cs typeface="Calibri"/>
              </a:rPr>
              <a:t>students to understand </a:t>
            </a:r>
            <a:r>
              <a:rPr lang="en-US" sz="1600" dirty="0" smtClean="0">
                <a:solidFill>
                  <a:srgbClr val="002060"/>
                </a:solidFill>
                <a:latin typeface="Calibri"/>
                <a:cs typeface="Calibri"/>
              </a:rPr>
              <a:t>it better making the class more thrilling.   The </a:t>
            </a:r>
            <a:r>
              <a:rPr lang="en-US" sz="1600" dirty="0">
                <a:solidFill>
                  <a:srgbClr val="002060"/>
                </a:solidFill>
                <a:latin typeface="Calibri"/>
                <a:cs typeface="Calibri"/>
              </a:rPr>
              <a:t>film is viewed, discussed in class, and compared to the original text. </a:t>
            </a:r>
          </a:p>
          <a:p>
            <a:pPr marL="114300" indent="0">
              <a:buNone/>
            </a:pPr>
            <a:r>
              <a:rPr lang="en-US" sz="6400" dirty="0"/>
              <a:t> </a:t>
            </a:r>
          </a:p>
        </p:txBody>
      </p:sp>
      <p:pic>
        <p:nvPicPr>
          <p:cNvPr id="1026" name="Picture 2" descr="C:\Users\annagb\Pictures\Tadeusz Woźniak Ballady polsk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124200"/>
            <a:ext cx="4688217" cy="331051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nnagb\Pictures\Woźnia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20048" y="3124200"/>
            <a:ext cx="4523952" cy="3310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31443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09160"/>
          </a:xfrm>
        </p:spPr>
        <p:txBody>
          <a:bodyPr/>
          <a:lstStyle/>
          <a:p>
            <a:r>
              <a:rPr lang="en-US" sz="1600" i="1" dirty="0" smtClean="0">
                <a:solidFill>
                  <a:srgbClr val="002060"/>
                </a:solidFill>
              </a:rPr>
              <a:t>:</a:t>
            </a:r>
          </a:p>
          <a:p>
            <a:endParaRPr lang="en-US" i="1" dirty="0" smtClean="0">
              <a:solidFill>
                <a:srgbClr val="002060"/>
              </a:solidFill>
            </a:endParaRPr>
          </a:p>
          <a:p>
            <a:endParaRPr lang="en-US" i="1" dirty="0" smtClean="0">
              <a:solidFill>
                <a:srgbClr val="002060"/>
              </a:solidFill>
            </a:endParaRPr>
          </a:p>
          <a:p>
            <a:pPr marL="137160" indent="0">
              <a:buNone/>
            </a:pPr>
            <a:endParaRPr lang="en-US" i="1" dirty="0">
              <a:solidFill>
                <a:srgbClr val="002060"/>
              </a:solidFill>
            </a:endParaRPr>
          </a:p>
          <a:p>
            <a:r>
              <a:rPr lang="en-US" i="1" dirty="0" smtClean="0">
                <a:solidFill>
                  <a:srgbClr val="002060"/>
                </a:solidFill>
              </a:rPr>
              <a:t>Click </a:t>
            </a:r>
            <a:endParaRPr lang="en-US" i="1" dirty="0">
              <a:solidFill>
                <a:srgbClr val="002060"/>
              </a:solidFill>
            </a:endParaRPr>
          </a:p>
        </p:txBody>
      </p:sp>
      <p:sp>
        <p:nvSpPr>
          <p:cNvPr id="4" name="Right Arrow 3"/>
          <p:cNvSpPr/>
          <p:nvPr/>
        </p:nvSpPr>
        <p:spPr>
          <a:xfrm>
            <a:off x="2667000" y="33528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teledysk.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8600" y="762000"/>
            <a:ext cx="9144000" cy="6858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mute="1">
                <p:cTn id="7" fill="hold" display="0">
                  <p:stCondLst>
                    <p:cond delay="indefinite"/>
                  </p:stCondLst>
                </p:cTn>
                <p:tgtEl>
                  <p:spTgt spid="7"/>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25000" lnSpcReduction="20000"/>
          </a:bodyPr>
          <a:lstStyle/>
          <a:p>
            <a:pPr marL="114300" indent="0">
              <a:buNone/>
            </a:pPr>
            <a:r>
              <a:rPr lang="en-US" sz="6400" b="1" dirty="0"/>
              <a:t> </a:t>
            </a:r>
            <a:r>
              <a:rPr lang="en-US" sz="6400" b="1" dirty="0" smtClean="0"/>
              <a:t>   </a:t>
            </a:r>
            <a:r>
              <a:rPr lang="en-US" sz="6400" b="1" dirty="0" smtClean="0">
                <a:latin typeface="Calibri"/>
                <a:cs typeface="Calibri"/>
              </a:rPr>
              <a:t> </a:t>
            </a:r>
            <a:r>
              <a:rPr lang="en-US" sz="6400" b="1" dirty="0" smtClean="0">
                <a:solidFill>
                  <a:srgbClr val="002060"/>
                </a:solidFill>
                <a:latin typeface="Calibri"/>
                <a:cs typeface="Calibri"/>
              </a:rPr>
              <a:t>READIND </a:t>
            </a:r>
            <a:r>
              <a:rPr lang="en-US" sz="6400" b="1" dirty="0">
                <a:solidFill>
                  <a:srgbClr val="002060"/>
                </a:solidFill>
                <a:latin typeface="Calibri"/>
                <a:cs typeface="Calibri"/>
              </a:rPr>
              <a:t>&amp; </a:t>
            </a:r>
            <a:r>
              <a:rPr lang="en-US" sz="6400" b="1" dirty="0" smtClean="0">
                <a:solidFill>
                  <a:srgbClr val="002060"/>
                </a:solidFill>
                <a:latin typeface="Calibri"/>
                <a:cs typeface="Calibri"/>
              </a:rPr>
              <a:t>DISCUSSION STAGE II:</a:t>
            </a:r>
            <a:endParaRPr lang="en-US" sz="6400" dirty="0">
              <a:solidFill>
                <a:srgbClr val="002060"/>
              </a:solidFill>
              <a:latin typeface="Calibri"/>
              <a:cs typeface="Calibri"/>
            </a:endParaRPr>
          </a:p>
          <a:p>
            <a:pPr algn="just"/>
            <a:r>
              <a:rPr lang="en-US" sz="6400" dirty="0">
                <a:solidFill>
                  <a:srgbClr val="002060"/>
                </a:solidFill>
                <a:latin typeface="Calibri"/>
                <a:cs typeface="Calibri"/>
              </a:rPr>
              <a:t>Next, the students read and study equally </a:t>
            </a:r>
            <a:r>
              <a:rPr lang="en-US" sz="6400" dirty="0" smtClean="0">
                <a:solidFill>
                  <a:srgbClr val="002060"/>
                </a:solidFill>
                <a:latin typeface="Calibri"/>
                <a:cs typeface="Calibri"/>
              </a:rPr>
              <a:t>striking </a:t>
            </a:r>
            <a:r>
              <a:rPr lang="en-US" sz="6400" dirty="0">
                <a:solidFill>
                  <a:srgbClr val="002060"/>
                </a:solidFill>
                <a:latin typeface="Calibri"/>
                <a:cs typeface="Calibri"/>
              </a:rPr>
              <a:t>poems written by the contemporary Polish poets, such as: </a:t>
            </a:r>
            <a:r>
              <a:rPr lang="en-US" sz="6400" b="1" dirty="0">
                <a:solidFill>
                  <a:srgbClr val="002060"/>
                </a:solidFill>
                <a:latin typeface="Calibri"/>
                <a:cs typeface="Calibri"/>
              </a:rPr>
              <a:t>Miron Białoszewski </a:t>
            </a:r>
            <a:r>
              <a:rPr lang="en-US" sz="6400" dirty="0">
                <a:solidFill>
                  <a:srgbClr val="002060"/>
                </a:solidFill>
                <a:latin typeface="Calibri"/>
                <a:cs typeface="Calibri"/>
              </a:rPr>
              <a:t>(</a:t>
            </a:r>
            <a:r>
              <a:rPr lang="en-US" sz="6400" b="1" i="1" dirty="0">
                <a:solidFill>
                  <a:srgbClr val="002060"/>
                </a:solidFill>
                <a:latin typeface="Calibri"/>
                <a:cs typeface="Calibri"/>
              </a:rPr>
              <a:t>Lilie</a:t>
            </a:r>
            <a:r>
              <a:rPr lang="en-US" sz="6400" dirty="0">
                <a:solidFill>
                  <a:srgbClr val="002060"/>
                </a:solidFill>
                <a:latin typeface="Calibri"/>
                <a:cs typeface="Calibri"/>
              </a:rPr>
              <a:t>) and </a:t>
            </a:r>
            <a:r>
              <a:rPr lang="en-US" sz="6400" b="1" dirty="0">
                <a:solidFill>
                  <a:srgbClr val="002060"/>
                </a:solidFill>
                <a:latin typeface="Calibri"/>
                <a:cs typeface="Calibri"/>
              </a:rPr>
              <a:t>Agnieszka Kuciak </a:t>
            </a:r>
            <a:r>
              <a:rPr lang="en-US" sz="6400" dirty="0">
                <a:solidFill>
                  <a:srgbClr val="002060"/>
                </a:solidFill>
                <a:latin typeface="Calibri"/>
                <a:cs typeface="Calibri"/>
              </a:rPr>
              <a:t>(</a:t>
            </a:r>
            <a:r>
              <a:rPr lang="en-US" sz="6400" b="1" i="1" dirty="0">
                <a:solidFill>
                  <a:srgbClr val="002060"/>
                </a:solidFill>
                <a:latin typeface="Calibri"/>
                <a:cs typeface="Calibri"/>
              </a:rPr>
              <a:t>Pani zabija pana. Ballada elektroniczna</a:t>
            </a:r>
            <a:r>
              <a:rPr lang="en-US" sz="6400" i="1" dirty="0">
                <a:solidFill>
                  <a:srgbClr val="002060"/>
                </a:solidFill>
                <a:latin typeface="Calibri"/>
                <a:cs typeface="Calibri"/>
              </a:rPr>
              <a:t>)</a:t>
            </a:r>
            <a:r>
              <a:rPr lang="en-US" sz="6400" dirty="0">
                <a:solidFill>
                  <a:srgbClr val="002060"/>
                </a:solidFill>
                <a:latin typeface="Calibri"/>
                <a:cs typeface="Calibri"/>
              </a:rPr>
              <a:t> </a:t>
            </a:r>
            <a:r>
              <a:rPr lang="en-US" sz="6400" dirty="0" smtClean="0">
                <a:solidFill>
                  <a:srgbClr val="002060"/>
                </a:solidFill>
                <a:latin typeface="Calibri"/>
                <a:cs typeface="Calibri"/>
              </a:rPr>
              <a:t>inspired </a:t>
            </a:r>
            <a:r>
              <a:rPr lang="en-US" sz="6400" dirty="0">
                <a:solidFill>
                  <a:srgbClr val="002060"/>
                </a:solidFill>
                <a:latin typeface="Calibri"/>
                <a:cs typeface="Calibri"/>
              </a:rPr>
              <a:t>by Mickiewicz’s </a:t>
            </a:r>
            <a:r>
              <a:rPr lang="en-US" sz="6400" dirty="0" smtClean="0">
                <a:solidFill>
                  <a:srgbClr val="002060"/>
                </a:solidFill>
                <a:latin typeface="Calibri"/>
                <a:cs typeface="Calibri"/>
              </a:rPr>
              <a:t> </a:t>
            </a:r>
            <a:r>
              <a:rPr lang="en-US" sz="6400" dirty="0">
                <a:solidFill>
                  <a:srgbClr val="002060"/>
                </a:solidFill>
                <a:latin typeface="Calibri"/>
                <a:cs typeface="Calibri"/>
              </a:rPr>
              <a:t>ballad, dealing with the issue of </a:t>
            </a:r>
            <a:r>
              <a:rPr lang="en-US" sz="6400" dirty="0" smtClean="0">
                <a:solidFill>
                  <a:srgbClr val="002060"/>
                </a:solidFill>
                <a:latin typeface="Calibri"/>
                <a:cs typeface="Calibri"/>
              </a:rPr>
              <a:t>adultery, crime </a:t>
            </a:r>
            <a:r>
              <a:rPr lang="en-US" sz="6400" dirty="0">
                <a:solidFill>
                  <a:srgbClr val="002060"/>
                </a:solidFill>
                <a:latin typeface="Calibri"/>
                <a:cs typeface="Calibri"/>
              </a:rPr>
              <a:t>and </a:t>
            </a:r>
            <a:r>
              <a:rPr lang="en-US" sz="6400" dirty="0" smtClean="0">
                <a:solidFill>
                  <a:srgbClr val="002060"/>
                </a:solidFill>
                <a:latin typeface="Calibri"/>
                <a:cs typeface="Calibri"/>
              </a:rPr>
              <a:t>punishment.  </a:t>
            </a:r>
          </a:p>
          <a:p>
            <a:pPr marL="114300" indent="0">
              <a:buNone/>
            </a:pPr>
            <a:endParaRPr lang="en-US" sz="6400" dirty="0">
              <a:solidFill>
                <a:srgbClr val="002060"/>
              </a:solidFill>
              <a:latin typeface="Calibri"/>
              <a:cs typeface="Calibri"/>
            </a:endParaRPr>
          </a:p>
          <a:p>
            <a:pPr algn="just"/>
            <a:r>
              <a:rPr lang="en-US" sz="6400" b="1" dirty="0">
                <a:solidFill>
                  <a:srgbClr val="002060"/>
                </a:solidFill>
                <a:latin typeface="Calibri"/>
                <a:cs typeface="Calibri"/>
              </a:rPr>
              <a:t>Białoszewski’s </a:t>
            </a:r>
            <a:r>
              <a:rPr lang="en-US" sz="6400" b="1" i="1" dirty="0">
                <a:solidFill>
                  <a:srgbClr val="002060"/>
                </a:solidFill>
                <a:latin typeface="Calibri"/>
                <a:cs typeface="Calibri"/>
              </a:rPr>
              <a:t>Lilies </a:t>
            </a:r>
            <a:r>
              <a:rPr lang="en-US" sz="6400" dirty="0">
                <a:solidFill>
                  <a:srgbClr val="002060"/>
                </a:solidFill>
                <a:latin typeface="Calibri"/>
                <a:cs typeface="Calibri"/>
              </a:rPr>
              <a:t>is composed of 7 lines.  The title and a line taken from Mickiewicz’s ballad </a:t>
            </a:r>
            <a:r>
              <a:rPr lang="en-US" sz="6400" i="1" dirty="0">
                <a:solidFill>
                  <a:srgbClr val="002060"/>
                </a:solidFill>
                <a:latin typeface="Calibri"/>
                <a:cs typeface="Calibri"/>
              </a:rPr>
              <a:t>Unheard of crime! / A wife slays her husband! (zbrodnia to niesłychana)</a:t>
            </a:r>
            <a:r>
              <a:rPr lang="en-US" sz="6400" dirty="0">
                <a:solidFill>
                  <a:srgbClr val="002060"/>
                </a:solidFill>
                <a:latin typeface="Calibri"/>
                <a:cs typeface="Calibri"/>
              </a:rPr>
              <a:t> is </a:t>
            </a:r>
            <a:r>
              <a:rPr lang="en-US" sz="6400" dirty="0" smtClean="0">
                <a:solidFill>
                  <a:srgbClr val="002060"/>
                </a:solidFill>
                <a:latin typeface="Calibri"/>
                <a:cs typeface="Calibri"/>
              </a:rPr>
              <a:t>a </a:t>
            </a:r>
            <a:r>
              <a:rPr lang="en-US" sz="6400" dirty="0">
                <a:solidFill>
                  <a:srgbClr val="002060"/>
                </a:solidFill>
                <a:latin typeface="Calibri"/>
                <a:cs typeface="Calibri"/>
              </a:rPr>
              <a:t>direct allusion to Mickiewicz’s work.   </a:t>
            </a:r>
            <a:endParaRPr lang="en-US" sz="6400" dirty="0" smtClean="0">
              <a:solidFill>
                <a:srgbClr val="002060"/>
              </a:solidFill>
              <a:latin typeface="Calibri"/>
              <a:cs typeface="Calibri"/>
            </a:endParaRPr>
          </a:p>
          <a:p>
            <a:pPr algn="just"/>
            <a:endParaRPr lang="en-US" sz="6400" dirty="0">
              <a:solidFill>
                <a:srgbClr val="002060"/>
              </a:solidFill>
              <a:latin typeface="Calibri"/>
              <a:cs typeface="Calibri"/>
            </a:endParaRPr>
          </a:p>
          <a:p>
            <a:pPr algn="just"/>
            <a:r>
              <a:rPr lang="en-US" sz="6400" dirty="0" smtClean="0">
                <a:solidFill>
                  <a:srgbClr val="002060"/>
                </a:solidFill>
                <a:latin typeface="Calibri"/>
                <a:cs typeface="Calibri"/>
              </a:rPr>
              <a:t>However</a:t>
            </a:r>
            <a:r>
              <a:rPr lang="en-US" sz="6400" dirty="0">
                <a:solidFill>
                  <a:srgbClr val="002060"/>
                </a:solidFill>
                <a:latin typeface="Calibri"/>
                <a:cs typeface="Calibri"/>
              </a:rPr>
              <a:t>, Białoszewski’s poems tells a story about an illegal purchase of lilies on the black market </a:t>
            </a:r>
            <a:r>
              <a:rPr lang="en-US" sz="6400" dirty="0" smtClean="0">
                <a:solidFill>
                  <a:srgbClr val="002060"/>
                </a:solidFill>
                <a:latin typeface="Calibri"/>
                <a:cs typeface="Calibri"/>
              </a:rPr>
              <a:t>by </a:t>
            </a:r>
            <a:r>
              <a:rPr lang="en-US" sz="6400" dirty="0">
                <a:solidFill>
                  <a:srgbClr val="002060"/>
                </a:solidFill>
                <a:latin typeface="Calibri"/>
                <a:cs typeface="Calibri"/>
              </a:rPr>
              <a:t>the poet and an attempt on his </a:t>
            </a:r>
            <a:r>
              <a:rPr lang="en-US" sz="6400" dirty="0" smtClean="0">
                <a:solidFill>
                  <a:srgbClr val="002060"/>
                </a:solidFill>
                <a:latin typeface="Calibri"/>
                <a:cs typeface="Calibri"/>
              </a:rPr>
              <a:t>life.  The </a:t>
            </a:r>
            <a:r>
              <a:rPr lang="en-US" sz="6400" dirty="0">
                <a:solidFill>
                  <a:srgbClr val="002060"/>
                </a:solidFill>
                <a:latin typeface="Calibri"/>
                <a:cs typeface="Calibri"/>
              </a:rPr>
              <a:t>poem has a horrifying mood. </a:t>
            </a:r>
            <a:endParaRPr lang="en-US" sz="6400" dirty="0" smtClean="0">
              <a:solidFill>
                <a:srgbClr val="002060"/>
              </a:solidFill>
              <a:latin typeface="Calibri"/>
              <a:cs typeface="Calibri"/>
            </a:endParaRPr>
          </a:p>
          <a:p>
            <a:pPr algn="just"/>
            <a:endParaRPr lang="en-US" sz="6400" dirty="0">
              <a:solidFill>
                <a:srgbClr val="002060"/>
              </a:solidFill>
              <a:latin typeface="Calibri"/>
              <a:cs typeface="Calibri"/>
            </a:endParaRPr>
          </a:p>
          <a:p>
            <a:pPr algn="just"/>
            <a:r>
              <a:rPr lang="en-US" sz="6400" dirty="0" smtClean="0">
                <a:solidFill>
                  <a:srgbClr val="002060"/>
                </a:solidFill>
                <a:latin typeface="Calibri"/>
                <a:cs typeface="Calibri"/>
              </a:rPr>
              <a:t>Nonetheless</a:t>
            </a:r>
            <a:r>
              <a:rPr lang="en-US" sz="6400" dirty="0">
                <a:solidFill>
                  <a:srgbClr val="002060"/>
                </a:solidFill>
                <a:latin typeface="Calibri"/>
                <a:cs typeface="Calibri"/>
              </a:rPr>
              <a:t>, Białoszewski’s short poem is a literary pun on the romantic literature.  </a:t>
            </a:r>
            <a:endParaRPr lang="en-US" sz="6400" dirty="0" smtClean="0">
              <a:solidFill>
                <a:srgbClr val="002060"/>
              </a:solidFill>
              <a:latin typeface="Calibri"/>
              <a:cs typeface="Calibri"/>
            </a:endParaRPr>
          </a:p>
          <a:p>
            <a:pPr algn="just"/>
            <a:endParaRPr lang="en-US" sz="6400" dirty="0">
              <a:solidFill>
                <a:srgbClr val="002060"/>
              </a:solidFill>
              <a:latin typeface="Calibri"/>
              <a:cs typeface="Calibri"/>
            </a:endParaRPr>
          </a:p>
          <a:p>
            <a:pPr algn="just"/>
            <a:r>
              <a:rPr lang="en-US" sz="6400" dirty="0" smtClean="0">
                <a:solidFill>
                  <a:srgbClr val="002060"/>
                </a:solidFill>
                <a:latin typeface="Calibri"/>
                <a:cs typeface="Calibri"/>
              </a:rPr>
              <a:t>It </a:t>
            </a:r>
            <a:r>
              <a:rPr lang="en-US" sz="6400" dirty="0">
                <a:solidFill>
                  <a:srgbClr val="002060"/>
                </a:solidFill>
                <a:latin typeface="Calibri"/>
                <a:cs typeface="Calibri"/>
              </a:rPr>
              <a:t>also a presentation of Polish reality during the area of communism when the black market flourished through the prism of ballads and romances. </a:t>
            </a:r>
          </a:p>
          <a:p>
            <a:pPr marL="114300" indent="0">
              <a:buNone/>
            </a:pPr>
            <a:r>
              <a:rPr lang="en-US" sz="6400" dirty="0">
                <a:solidFill>
                  <a:srgbClr val="002060"/>
                </a:solidFill>
                <a:latin typeface="Calibri"/>
                <a:cs typeface="Calibri"/>
              </a:rPr>
              <a:t> </a:t>
            </a:r>
          </a:p>
          <a:p>
            <a:pPr marL="114300" indent="0">
              <a:buNone/>
            </a:pPr>
            <a:endParaRPr lang="en-US" sz="6400" dirty="0">
              <a:solidFill>
                <a:srgbClr val="002060"/>
              </a:solidFill>
              <a:latin typeface="Calibri"/>
              <a:cs typeface="Calibri"/>
            </a:endParaRPr>
          </a:p>
          <a:p>
            <a:pPr marL="114300" indent="0">
              <a:buNone/>
            </a:pPr>
            <a:r>
              <a:rPr lang="en-US" sz="6400" dirty="0">
                <a:solidFill>
                  <a:srgbClr val="002060"/>
                </a:solidFill>
                <a:latin typeface="Calibri"/>
                <a:cs typeface="Calibri"/>
              </a:rPr>
              <a:t> </a:t>
            </a:r>
          </a:p>
        </p:txBody>
      </p:sp>
    </p:spTree>
    <p:extLst>
      <p:ext uri="{BB962C8B-B14F-4D97-AF65-F5344CB8AC3E}">
        <p14:creationId xmlns:p14="http://schemas.microsoft.com/office/powerpoint/2010/main" val="366559601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1600" dirty="0"/>
              <a:t>Miron Bia</a:t>
            </a:r>
            <a:r>
              <a:rPr lang="pl-PL" sz="1600" dirty="0" smtClean="0"/>
              <a:t>łoszewski</a:t>
            </a:r>
            <a:r>
              <a:rPr lang="en-US" sz="1600" dirty="0"/>
              <a:t> </a:t>
            </a:r>
            <a:r>
              <a:rPr lang="en-US" sz="1400" dirty="0" smtClean="0"/>
              <a:t>(1922 </a:t>
            </a:r>
            <a:r>
              <a:rPr lang="en-US" sz="1400" dirty="0"/>
              <a:t>– 1983)</a:t>
            </a:r>
          </a:p>
          <a:p>
            <a:endParaRPr lang="en-US" sz="1400" dirty="0"/>
          </a:p>
          <a:p>
            <a:pPr marL="114300" indent="0">
              <a:buNone/>
            </a:pPr>
            <a:r>
              <a:rPr lang="en-US" sz="1600" dirty="0"/>
              <a:t>Lilie</a:t>
            </a:r>
          </a:p>
          <a:p>
            <a:pPr marL="114300" indent="0">
              <a:buNone/>
            </a:pPr>
            <a:r>
              <a:rPr lang="en-US" sz="1600" dirty="0"/>
              <a:t> </a:t>
            </a:r>
          </a:p>
          <a:p>
            <a:pPr marL="114300" indent="0">
              <a:buNone/>
            </a:pPr>
            <a:r>
              <a:rPr lang="en-US" sz="1600" dirty="0"/>
              <a:t>Same dzioby.</a:t>
            </a:r>
          </a:p>
          <a:p>
            <a:pPr marL="114300" indent="0">
              <a:buNone/>
            </a:pPr>
            <a:r>
              <a:rPr lang="en-US" sz="1600" dirty="0"/>
              <a:t>W krzyku bab, milicji.</a:t>
            </a:r>
          </a:p>
          <a:p>
            <a:pPr marL="114300" indent="0">
              <a:buNone/>
            </a:pPr>
            <a:r>
              <a:rPr lang="en-US" sz="1600" dirty="0"/>
              <a:t>Nios</a:t>
            </a:r>
            <a:r>
              <a:rPr lang="pl-PL" sz="1600" dirty="0"/>
              <a:t>ę,</a:t>
            </a:r>
            <a:endParaRPr lang="en-US" sz="1600" dirty="0"/>
          </a:p>
          <a:p>
            <a:pPr marL="114300" indent="0">
              <a:buNone/>
            </a:pPr>
            <a:r>
              <a:rPr lang="pl-PL" sz="1600" dirty="0"/>
              <a:t>Dzień.</a:t>
            </a:r>
            <a:endParaRPr lang="en-US" sz="1600" dirty="0"/>
          </a:p>
          <a:p>
            <a:pPr marL="114300" indent="0">
              <a:buNone/>
            </a:pPr>
            <a:r>
              <a:rPr lang="pl-PL" sz="1600" dirty="0"/>
              <a:t>Noc.  Pootwierały się</a:t>
            </a:r>
            <a:r>
              <a:rPr lang="en-US" sz="1600" dirty="0"/>
              <a:t>:</a:t>
            </a:r>
          </a:p>
          <a:p>
            <a:pPr marL="114300" indent="0">
              <a:buNone/>
            </a:pPr>
            <a:r>
              <a:rPr lang="en-US" sz="1600" dirty="0"/>
              <a:t>Zabijaj</a:t>
            </a:r>
            <a:r>
              <a:rPr lang="pl-PL" sz="1600" dirty="0"/>
              <a:t>ą  </a:t>
            </a:r>
            <a:r>
              <a:rPr lang="en-US" sz="1600" dirty="0"/>
              <a:t>(zbrodnia to niesłychana)</a:t>
            </a:r>
          </a:p>
          <a:p>
            <a:pPr marL="114300" indent="0">
              <a:buNone/>
            </a:pPr>
            <a:r>
              <a:rPr lang="en-US" sz="1600" dirty="0"/>
              <a:t>                 </a:t>
            </a:r>
            <a:r>
              <a:rPr lang="en-US" sz="1600" dirty="0" smtClean="0"/>
              <a:t>pana</a:t>
            </a:r>
            <a:r>
              <a:rPr lang="en-US" sz="1600" dirty="0"/>
              <a:t>!</a:t>
            </a:r>
          </a:p>
          <a:p>
            <a:pPr marL="114300" indent="0">
              <a:buNone/>
            </a:pPr>
            <a:r>
              <a:rPr lang="en-US" sz="1600" dirty="0"/>
              <a:t> </a:t>
            </a:r>
          </a:p>
          <a:p>
            <a:endParaRPr lang="en-US" sz="1400" dirty="0"/>
          </a:p>
          <a:p>
            <a:r>
              <a:rPr lang="en-US" sz="1400" i="1" dirty="0"/>
              <a:t>Postscriptum</a:t>
            </a:r>
            <a:r>
              <a:rPr lang="en-US" sz="1400" dirty="0"/>
              <a:t> 35/36:92, 2000</a:t>
            </a:r>
          </a:p>
          <a:p>
            <a:endParaRPr lang="en-US" sz="1400" dirty="0"/>
          </a:p>
        </p:txBody>
      </p:sp>
    </p:spTree>
    <p:extLst>
      <p:ext uri="{BB962C8B-B14F-4D97-AF65-F5344CB8AC3E}">
        <p14:creationId xmlns:p14="http://schemas.microsoft.com/office/powerpoint/2010/main" val="11932676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r>
              <a:rPr lang="en-US" sz="1600" dirty="0">
                <a:solidFill>
                  <a:srgbClr val="002060"/>
                </a:solidFill>
              </a:rPr>
              <a:t>Agnieszka </a:t>
            </a:r>
            <a:r>
              <a:rPr lang="en-US" sz="1600" dirty="0" smtClean="0">
                <a:solidFill>
                  <a:srgbClr val="002060"/>
                </a:solidFill>
              </a:rPr>
              <a:t>Kuciak’s </a:t>
            </a:r>
            <a:r>
              <a:rPr lang="en-US" sz="1600" dirty="0">
                <a:solidFill>
                  <a:srgbClr val="002060"/>
                </a:solidFill>
              </a:rPr>
              <a:t>poem</a:t>
            </a:r>
            <a:r>
              <a:rPr lang="en-US" sz="1600" b="1" dirty="0">
                <a:solidFill>
                  <a:srgbClr val="002060"/>
                </a:solidFill>
              </a:rPr>
              <a:t> </a:t>
            </a:r>
            <a:r>
              <a:rPr lang="pl-PL" sz="1600" b="1" i="1" dirty="0">
                <a:solidFill>
                  <a:srgbClr val="002060"/>
                </a:solidFill>
              </a:rPr>
              <a:t>Pani zabija pana. </a:t>
            </a:r>
            <a:r>
              <a:rPr lang="en-US" sz="1600" b="1" i="1" dirty="0">
                <a:solidFill>
                  <a:srgbClr val="002060"/>
                </a:solidFill>
              </a:rPr>
              <a:t>Ballada </a:t>
            </a:r>
            <a:r>
              <a:rPr lang="en-US" sz="1600" b="1" i="1" dirty="0" smtClean="0">
                <a:solidFill>
                  <a:srgbClr val="002060"/>
                </a:solidFill>
              </a:rPr>
              <a:t>elektroniczna</a:t>
            </a:r>
            <a:r>
              <a:rPr lang="en-US" sz="1600" i="1" dirty="0" smtClean="0">
                <a:solidFill>
                  <a:srgbClr val="002060"/>
                </a:solidFill>
              </a:rPr>
              <a:t>/</a:t>
            </a:r>
            <a:r>
              <a:rPr lang="en-US" sz="1600" b="1" dirty="0" smtClean="0">
                <a:solidFill>
                  <a:srgbClr val="002060"/>
                </a:solidFill>
              </a:rPr>
              <a:t> </a:t>
            </a:r>
            <a:r>
              <a:rPr lang="en-US" sz="1600" b="1" i="1" dirty="0">
                <a:solidFill>
                  <a:srgbClr val="002060"/>
                </a:solidFill>
              </a:rPr>
              <a:t>A Wife Murders her Husband.  </a:t>
            </a:r>
            <a:r>
              <a:rPr lang="pl-PL" sz="1600" b="1" i="1" dirty="0">
                <a:solidFill>
                  <a:srgbClr val="002060"/>
                </a:solidFill>
              </a:rPr>
              <a:t>An Electronic</a:t>
            </a:r>
            <a:r>
              <a:rPr lang="pl-PL" sz="1600" b="1" dirty="0">
                <a:solidFill>
                  <a:srgbClr val="002060"/>
                </a:solidFill>
              </a:rPr>
              <a:t> </a:t>
            </a:r>
            <a:r>
              <a:rPr lang="pl-PL" sz="1600" b="1" i="1" dirty="0" smtClean="0">
                <a:solidFill>
                  <a:srgbClr val="002060"/>
                </a:solidFill>
              </a:rPr>
              <a:t>Ballad</a:t>
            </a:r>
            <a:r>
              <a:rPr lang="en-US" sz="1600" b="1" i="1" dirty="0">
                <a:solidFill>
                  <a:srgbClr val="002060"/>
                </a:solidFill>
              </a:rPr>
              <a:t> </a:t>
            </a:r>
            <a:r>
              <a:rPr lang="en-US" sz="1600" dirty="0" smtClean="0">
                <a:solidFill>
                  <a:srgbClr val="002060"/>
                </a:solidFill>
              </a:rPr>
              <a:t>is </a:t>
            </a:r>
            <a:r>
              <a:rPr lang="en-US" sz="1600" dirty="0">
                <a:solidFill>
                  <a:srgbClr val="002060"/>
                </a:solidFill>
              </a:rPr>
              <a:t>yet another interesting allusion to </a:t>
            </a:r>
            <a:r>
              <a:rPr lang="en-US" sz="1600" dirty="0" smtClean="0">
                <a:solidFill>
                  <a:srgbClr val="002060"/>
                </a:solidFill>
              </a:rPr>
              <a:t>Mickiewicz’ </a:t>
            </a:r>
            <a:r>
              <a:rPr lang="en-US" sz="1600" i="1" dirty="0" smtClean="0">
                <a:solidFill>
                  <a:srgbClr val="002060"/>
                </a:solidFill>
              </a:rPr>
              <a:t>Lilies.</a:t>
            </a:r>
          </a:p>
          <a:p>
            <a:endParaRPr lang="en-US" sz="1600" dirty="0">
              <a:solidFill>
                <a:srgbClr val="002060"/>
              </a:solidFill>
            </a:endParaRPr>
          </a:p>
          <a:p>
            <a:pPr algn="just"/>
            <a:r>
              <a:rPr lang="en-US" sz="1600" dirty="0" smtClean="0">
                <a:solidFill>
                  <a:srgbClr val="002060"/>
                </a:solidFill>
              </a:rPr>
              <a:t>Kuciak </a:t>
            </a:r>
            <a:r>
              <a:rPr lang="en-US" sz="1600" dirty="0">
                <a:solidFill>
                  <a:srgbClr val="002060"/>
                </a:solidFill>
              </a:rPr>
              <a:t>just as Białoszewski takes the famous line from Mickiewicz: </a:t>
            </a:r>
            <a:r>
              <a:rPr lang="en-US" sz="1600" i="1" dirty="0">
                <a:solidFill>
                  <a:srgbClr val="002060"/>
                </a:solidFill>
              </a:rPr>
              <a:t>Unheard of crime! / A wife slays her husband! (Zbrodnia to niesłychana,/Pani zabija pana. </a:t>
            </a:r>
            <a:r>
              <a:rPr lang="en-US" sz="1600" i="1" dirty="0" smtClean="0">
                <a:solidFill>
                  <a:srgbClr val="002060"/>
                </a:solidFill>
              </a:rPr>
              <a:t>)</a:t>
            </a:r>
          </a:p>
          <a:p>
            <a:endParaRPr lang="en-US" sz="1600" i="1" dirty="0">
              <a:solidFill>
                <a:srgbClr val="002060"/>
              </a:solidFill>
            </a:endParaRPr>
          </a:p>
          <a:p>
            <a:pPr algn="just"/>
            <a:r>
              <a:rPr lang="en-US" sz="1600" dirty="0" smtClean="0">
                <a:solidFill>
                  <a:srgbClr val="002060"/>
                </a:solidFill>
              </a:rPr>
              <a:t>In </a:t>
            </a:r>
            <a:r>
              <a:rPr lang="en-US" sz="1600" dirty="0">
                <a:solidFill>
                  <a:srgbClr val="002060"/>
                </a:solidFill>
              </a:rPr>
              <a:t>her poem</a:t>
            </a:r>
            <a:r>
              <a:rPr lang="en-US" sz="1600" i="1" dirty="0">
                <a:solidFill>
                  <a:srgbClr val="002060"/>
                </a:solidFill>
              </a:rPr>
              <a:t> </a:t>
            </a:r>
            <a:r>
              <a:rPr lang="en-US" sz="1600" dirty="0">
                <a:solidFill>
                  <a:srgbClr val="002060"/>
                </a:solidFill>
              </a:rPr>
              <a:t>the wife murders her husbands for his body parts which she tries to sell on the Internet, but her husband’s brother discover her horrendous act and inform FBI.  She is sentenced to death.   Her electric chair, lovely as a lily, awaits her.    </a:t>
            </a:r>
          </a:p>
          <a:p>
            <a:pPr marL="137160" indent="0">
              <a:buNone/>
            </a:pPr>
            <a:endParaRPr lang="en-US" sz="1600" dirty="0">
              <a:solidFill>
                <a:srgbClr val="002060"/>
              </a:solidFill>
            </a:endParaRPr>
          </a:p>
        </p:txBody>
      </p:sp>
    </p:spTree>
    <p:extLst>
      <p:ext uri="{BB962C8B-B14F-4D97-AF65-F5344CB8AC3E}">
        <p14:creationId xmlns:p14="http://schemas.microsoft.com/office/powerpoint/2010/main" val="29596330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pl-PL" sz="1400" dirty="0"/>
              <a:t>Pani zabija pana (ballada elektroniczna</a:t>
            </a:r>
            <a:r>
              <a:rPr lang="pl-PL" sz="1400" dirty="0" smtClean="0"/>
              <a:t>)</a:t>
            </a:r>
            <a:r>
              <a:rPr lang="en-US" sz="1400" dirty="0" smtClean="0"/>
              <a:t>    Agnieszka Kuciak</a:t>
            </a:r>
            <a:endParaRPr lang="en-US" sz="1400" dirty="0"/>
          </a:p>
          <a:p>
            <a:pPr marL="114300" indent="0">
              <a:buNone/>
            </a:pPr>
            <a:endParaRPr lang="en-US" sz="1400" dirty="0" smtClean="0"/>
          </a:p>
          <a:p>
            <a:pPr marL="114300" indent="0">
              <a:buNone/>
            </a:pPr>
            <a:r>
              <a:rPr lang="pl-PL" sz="1400" dirty="0" smtClean="0"/>
              <a:t>Zbrodnia </a:t>
            </a:r>
            <a:r>
              <a:rPr lang="pl-PL" sz="1400" dirty="0"/>
              <a:t>to niesłychana,</a:t>
            </a:r>
            <a:endParaRPr lang="en-US" sz="1400" dirty="0"/>
          </a:p>
          <a:p>
            <a:pPr marL="114300" indent="0">
              <a:buNone/>
            </a:pPr>
            <a:r>
              <a:rPr lang="pl-PL" sz="1400" dirty="0"/>
              <a:t>Pani zabija pana.</a:t>
            </a:r>
            <a:endParaRPr lang="en-US" sz="1400" dirty="0"/>
          </a:p>
          <a:p>
            <a:pPr marL="114300" indent="0">
              <a:buNone/>
            </a:pPr>
            <a:r>
              <a:rPr lang="pl-PL" sz="1400" dirty="0"/>
              <a:t>Odkraja to i owo,</a:t>
            </a:r>
            <a:endParaRPr lang="en-US" sz="1400" dirty="0"/>
          </a:p>
          <a:p>
            <a:pPr marL="114300" indent="0">
              <a:buNone/>
            </a:pPr>
            <a:r>
              <a:rPr lang="pl-PL" sz="1400" dirty="0"/>
              <a:t>Używa </a:t>
            </a:r>
            <a:r>
              <a:rPr lang="pl-PL" sz="1400"/>
              <a:t>sobie </a:t>
            </a:r>
            <a:r>
              <a:rPr lang="pl-PL" sz="1400" smtClean="0"/>
              <a:t>płciowo</a:t>
            </a:r>
            <a:r>
              <a:rPr lang="pl-PL" sz="1400" dirty="0"/>
              <a:t>,</a:t>
            </a:r>
            <a:endParaRPr lang="en-US" sz="1400" dirty="0"/>
          </a:p>
          <a:p>
            <a:pPr marL="114300" indent="0">
              <a:buNone/>
            </a:pPr>
            <a:r>
              <a:rPr lang="pl-PL" sz="1400" dirty="0"/>
              <a:t>Bo pewien w TV news</a:t>
            </a:r>
            <a:endParaRPr lang="en-US" sz="1400" dirty="0"/>
          </a:p>
          <a:p>
            <a:pPr marL="114300" indent="0">
              <a:buNone/>
            </a:pPr>
            <a:r>
              <a:rPr lang="pl-PL" sz="1400" dirty="0"/>
              <a:t>Narobił jej pokus.</a:t>
            </a:r>
            <a:endParaRPr lang="en-US" sz="1400" dirty="0"/>
          </a:p>
          <a:p>
            <a:pPr marL="114300" indent="0">
              <a:buNone/>
            </a:pPr>
            <a:r>
              <a:rPr lang="pl-PL" sz="1400" dirty="0"/>
              <a:t> </a:t>
            </a:r>
            <a:endParaRPr lang="en-US" sz="1400" dirty="0"/>
          </a:p>
          <a:p>
            <a:pPr marL="114300" indent="0">
              <a:buNone/>
            </a:pPr>
            <a:r>
              <a:rPr lang="pl-PL" sz="1400" dirty="0"/>
              <a:t>A potem przez noc całą</a:t>
            </a:r>
            <a:endParaRPr lang="en-US" sz="1400" dirty="0"/>
          </a:p>
          <a:p>
            <a:pPr marL="114300" indent="0">
              <a:buNone/>
            </a:pPr>
            <a:r>
              <a:rPr lang="pl-PL" sz="1400" dirty="0"/>
              <a:t>Patrosz martwe ciało,</a:t>
            </a:r>
            <a:endParaRPr lang="en-US" sz="1400" dirty="0"/>
          </a:p>
          <a:p>
            <a:pPr marL="114300" indent="0">
              <a:buNone/>
            </a:pPr>
            <a:r>
              <a:rPr lang="pl-PL" sz="1400" dirty="0"/>
              <a:t>Solone i pieprzone</a:t>
            </a:r>
            <a:endParaRPr lang="en-US" sz="1400" dirty="0"/>
          </a:p>
          <a:p>
            <a:pPr marL="114300" indent="0">
              <a:buNone/>
            </a:pPr>
            <a:r>
              <a:rPr lang="pl-PL" sz="1400" dirty="0"/>
              <a:t>Przerabia na mielone,</a:t>
            </a:r>
            <a:endParaRPr lang="en-US" sz="1400" dirty="0"/>
          </a:p>
          <a:p>
            <a:pPr marL="114300" indent="0">
              <a:buNone/>
            </a:pPr>
            <a:r>
              <a:rPr lang="pl-PL" sz="1400" dirty="0"/>
              <a:t>Mielonym karmi dzieci</a:t>
            </a:r>
            <a:endParaRPr lang="en-US" sz="1400" dirty="0"/>
          </a:p>
          <a:p>
            <a:pPr marL="114300" indent="0">
              <a:buNone/>
            </a:pPr>
            <a:r>
              <a:rPr lang="pl-PL" sz="1400" dirty="0"/>
              <a:t>I nocą błądzi w sieci,</a:t>
            </a:r>
            <a:endParaRPr lang="en-US" sz="1400" dirty="0"/>
          </a:p>
          <a:p>
            <a:pPr marL="114300" indent="0">
              <a:buNone/>
            </a:pPr>
            <a:r>
              <a:rPr lang="pl-PL" sz="1400" dirty="0"/>
              <a:t>I ciemne ma plany:</a:t>
            </a:r>
            <a:endParaRPr lang="en-US" sz="1400" dirty="0"/>
          </a:p>
          <a:p>
            <a:pPr marL="114300" indent="0">
              <a:buNone/>
            </a:pPr>
            <a:r>
              <a:rPr lang="pl-PL" sz="1400" dirty="0"/>
              <a:t>Opylić organy.</a:t>
            </a:r>
            <a:endParaRPr lang="en-US" sz="1400" dirty="0"/>
          </a:p>
          <a:p>
            <a:pPr marL="114300" indent="0">
              <a:buNone/>
            </a:pPr>
            <a:r>
              <a:rPr lang="pl-PL" sz="1400" dirty="0"/>
              <a:t> </a:t>
            </a:r>
            <a:endParaRPr lang="en-US" sz="1400" dirty="0"/>
          </a:p>
        </p:txBody>
      </p:sp>
    </p:spTree>
    <p:extLst>
      <p:ext uri="{BB962C8B-B14F-4D97-AF65-F5344CB8AC3E}">
        <p14:creationId xmlns:p14="http://schemas.microsoft.com/office/powerpoint/2010/main" val="307468521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4800" y="1600200"/>
            <a:ext cx="7620000" cy="4800600"/>
          </a:xfrm>
        </p:spPr>
        <p:txBody>
          <a:bodyPr>
            <a:noAutofit/>
          </a:bodyPr>
          <a:lstStyle/>
          <a:p>
            <a:pPr marL="114300" indent="0">
              <a:buNone/>
            </a:pPr>
            <a:r>
              <a:rPr lang="pl-PL" sz="1400" dirty="0"/>
              <a:t>Niestety, nie wygrała,</a:t>
            </a:r>
            <a:endParaRPr lang="en-US" sz="1400" dirty="0"/>
          </a:p>
          <a:p>
            <a:pPr marL="114300" indent="0">
              <a:buNone/>
            </a:pPr>
            <a:r>
              <a:rPr lang="pl-PL" sz="1400" dirty="0"/>
              <a:t>Za dużo czatowała,</a:t>
            </a:r>
            <a:endParaRPr lang="en-US" sz="1400" dirty="0"/>
          </a:p>
          <a:p>
            <a:pPr marL="114300" indent="0">
              <a:buNone/>
            </a:pPr>
            <a:r>
              <a:rPr lang="pl-PL" sz="1400" dirty="0"/>
              <a:t>Bo wszedł na ten sam czat</a:t>
            </a:r>
            <a:endParaRPr lang="en-US" sz="1400" dirty="0"/>
          </a:p>
          <a:p>
            <a:pPr marL="114300" indent="0">
              <a:buNone/>
            </a:pPr>
            <a:r>
              <a:rPr lang="pl-PL" sz="1400" dirty="0"/>
              <a:t>Złej żony męża brat.</a:t>
            </a:r>
            <a:endParaRPr lang="en-US" sz="1400" dirty="0"/>
          </a:p>
          <a:p>
            <a:pPr marL="114300" indent="0">
              <a:buNone/>
            </a:pPr>
            <a:r>
              <a:rPr lang="pl-PL" sz="1400" dirty="0"/>
              <a:t> </a:t>
            </a:r>
            <a:endParaRPr lang="en-US" sz="1400" dirty="0"/>
          </a:p>
          <a:p>
            <a:pPr marL="114300" indent="0">
              <a:buNone/>
            </a:pPr>
            <a:r>
              <a:rPr lang="pl-PL" sz="1400" dirty="0"/>
              <a:t>Potem ją  cały maj</a:t>
            </a:r>
            <a:endParaRPr lang="en-US" sz="1400" dirty="0"/>
          </a:p>
          <a:p>
            <a:pPr marL="114300" indent="0">
              <a:buNone/>
            </a:pPr>
            <a:r>
              <a:rPr lang="pl-PL" sz="1400" dirty="0"/>
              <a:t>Goniło FBI.</a:t>
            </a:r>
            <a:endParaRPr lang="en-US" sz="1400" dirty="0"/>
          </a:p>
          <a:p>
            <a:pPr marL="114300" indent="0">
              <a:buNone/>
            </a:pPr>
            <a:r>
              <a:rPr lang="pl-PL" sz="1400" dirty="0"/>
              <a:t>Niestety, złapało,</a:t>
            </a:r>
            <a:endParaRPr lang="en-US" sz="1400" dirty="0"/>
          </a:p>
          <a:p>
            <a:pPr marL="114300" indent="0">
              <a:buNone/>
            </a:pPr>
            <a:r>
              <a:rPr lang="pl-PL" sz="1400" dirty="0"/>
              <a:t>Jak piła kakao.</a:t>
            </a:r>
            <a:endParaRPr lang="en-US" sz="1400" dirty="0"/>
          </a:p>
          <a:p>
            <a:pPr marL="114300" indent="0">
              <a:buNone/>
            </a:pPr>
            <a:r>
              <a:rPr lang="pl-PL" sz="1400" dirty="0"/>
              <a:t> </a:t>
            </a:r>
            <a:endParaRPr lang="en-US" sz="1400" dirty="0"/>
          </a:p>
          <a:p>
            <a:pPr marL="114300" indent="0">
              <a:buNone/>
            </a:pPr>
            <a:r>
              <a:rPr lang="pl-PL" sz="1400" dirty="0"/>
              <a:t>Jako lilja śliczne</a:t>
            </a:r>
            <a:endParaRPr lang="en-US" sz="1400" dirty="0"/>
          </a:p>
          <a:p>
            <a:pPr marL="114300" indent="0">
              <a:buNone/>
            </a:pPr>
            <a:r>
              <a:rPr lang="pl-PL" sz="1400" dirty="0"/>
              <a:t>Jest krzesło elekryczne.</a:t>
            </a:r>
            <a:endParaRPr lang="en-US" sz="1400" dirty="0"/>
          </a:p>
          <a:p>
            <a:pPr marL="114300" indent="0">
              <a:buNone/>
            </a:pPr>
            <a:r>
              <a:rPr lang="pl-PL" sz="1400" dirty="0"/>
              <a:t>I śliczny na nim trup</a:t>
            </a:r>
            <a:endParaRPr lang="en-US" sz="1400" dirty="0"/>
          </a:p>
          <a:p>
            <a:pPr marL="114300" indent="0">
              <a:buNone/>
            </a:pPr>
            <a:r>
              <a:rPr lang="pl-PL" sz="1400" dirty="0"/>
              <a:t>Do naukowych prób-</a:t>
            </a:r>
            <a:endParaRPr lang="en-US" sz="1400" dirty="0"/>
          </a:p>
          <a:p>
            <a:pPr marL="114300" indent="0">
              <a:buNone/>
            </a:pPr>
            <a:r>
              <a:rPr lang="pl-PL" sz="1400" dirty="0"/>
              <a:t> </a:t>
            </a:r>
            <a:endParaRPr lang="en-US" sz="1400" dirty="0"/>
          </a:p>
          <a:p>
            <a:pPr marL="114300" indent="0">
              <a:buNone/>
            </a:pPr>
            <a:r>
              <a:rPr lang="pl-PL" sz="1400" dirty="0"/>
              <a:t>Kamila L.B.</a:t>
            </a:r>
            <a:endParaRPr lang="en-US" sz="1400" dirty="0"/>
          </a:p>
          <a:p>
            <a:pPr marL="114300" indent="0">
              <a:buNone/>
            </a:pPr>
            <a:r>
              <a:rPr lang="pl-PL" sz="1400" dirty="0"/>
              <a:t> </a:t>
            </a:r>
            <a:endParaRPr lang="en-US" sz="1400" dirty="0"/>
          </a:p>
          <a:p>
            <a:pPr marL="114300" indent="0">
              <a:buNone/>
            </a:pPr>
            <a:r>
              <a:rPr lang="pl-PL" sz="1400" b="1" i="1" dirty="0" smtClean="0"/>
              <a:t>Dalekie </a:t>
            </a:r>
            <a:r>
              <a:rPr lang="pl-PL" sz="1400" b="1" i="1" dirty="0"/>
              <a:t>kraje. Antologia poetów nieistniejących</a:t>
            </a:r>
            <a:r>
              <a:rPr lang="pl-PL" sz="1400" i="1" dirty="0"/>
              <a:t>., </a:t>
            </a:r>
            <a:r>
              <a:rPr lang="pl-PL" sz="1400" dirty="0"/>
              <a:t>Kraków: Wydawnictwo Znak, 2005.</a:t>
            </a:r>
            <a:endParaRPr lang="en-US" sz="1400" dirty="0"/>
          </a:p>
          <a:p>
            <a:pPr marL="114300" indent="0">
              <a:buNone/>
            </a:pPr>
            <a:r>
              <a:rPr lang="pl-PL" sz="1400" dirty="0"/>
              <a:t> </a:t>
            </a:r>
            <a:endParaRPr lang="en-US" sz="1400" dirty="0"/>
          </a:p>
          <a:p>
            <a:pPr marL="114300" indent="0">
              <a:buNone/>
            </a:pPr>
            <a:endParaRPr lang="en-US" sz="1400" dirty="0"/>
          </a:p>
          <a:p>
            <a:pPr marL="114300" indent="0">
              <a:buNone/>
            </a:pPr>
            <a:r>
              <a:rPr lang="pl-PL" sz="1400" dirty="0"/>
              <a:t> </a:t>
            </a:r>
            <a:endParaRPr lang="en-US" sz="1400" dirty="0"/>
          </a:p>
          <a:p>
            <a:endParaRPr lang="en-US" sz="1400" dirty="0"/>
          </a:p>
          <a:p>
            <a:endParaRPr lang="en-US" sz="1400" dirty="0"/>
          </a:p>
        </p:txBody>
      </p:sp>
    </p:spTree>
    <p:extLst>
      <p:ext uri="{BB962C8B-B14F-4D97-AF65-F5344CB8AC3E}">
        <p14:creationId xmlns:p14="http://schemas.microsoft.com/office/powerpoint/2010/main" val="221358512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114300" indent="0">
              <a:buNone/>
            </a:pPr>
            <a:r>
              <a:rPr lang="en-US" sz="2400" b="1" dirty="0"/>
              <a:t> </a:t>
            </a:r>
            <a:r>
              <a:rPr lang="en-US" sz="1600" b="1" dirty="0">
                <a:solidFill>
                  <a:srgbClr val="002060"/>
                </a:solidFill>
              </a:rPr>
              <a:t>CREATIVE STAGE:</a:t>
            </a:r>
            <a:endParaRPr lang="en-US" sz="1600" dirty="0">
              <a:solidFill>
                <a:srgbClr val="002060"/>
              </a:solidFill>
            </a:endParaRPr>
          </a:p>
          <a:p>
            <a:pPr algn="just"/>
            <a:r>
              <a:rPr lang="en-US" sz="1600" dirty="0">
                <a:solidFill>
                  <a:srgbClr val="002060"/>
                </a:solidFill>
              </a:rPr>
              <a:t>After </a:t>
            </a:r>
            <a:r>
              <a:rPr lang="en-US" sz="1600" dirty="0" smtClean="0">
                <a:solidFill>
                  <a:srgbClr val="002060"/>
                </a:solidFill>
              </a:rPr>
              <a:t>reading </a:t>
            </a:r>
            <a:r>
              <a:rPr lang="en-US" sz="1600" dirty="0">
                <a:solidFill>
                  <a:srgbClr val="002060"/>
                </a:solidFill>
              </a:rPr>
              <a:t>and discussing 3 major poems on </a:t>
            </a:r>
            <a:r>
              <a:rPr lang="en-US" sz="1600" dirty="0" smtClean="0">
                <a:solidFill>
                  <a:srgbClr val="002060"/>
                </a:solidFill>
              </a:rPr>
              <a:t>topic of  lilies:</a:t>
            </a:r>
          </a:p>
          <a:p>
            <a:pPr marL="137160" indent="0" algn="just">
              <a:buNone/>
            </a:pPr>
            <a:r>
              <a:rPr lang="en-US" sz="1600" dirty="0">
                <a:solidFill>
                  <a:srgbClr val="002060"/>
                </a:solidFill>
              </a:rPr>
              <a:t> </a:t>
            </a:r>
            <a:r>
              <a:rPr lang="en-US" sz="1600" dirty="0" smtClean="0">
                <a:solidFill>
                  <a:srgbClr val="002060"/>
                </a:solidFill>
              </a:rPr>
              <a:t>       </a:t>
            </a:r>
          </a:p>
          <a:p>
            <a:pPr marL="137160" indent="0" algn="just">
              <a:buNone/>
            </a:pPr>
            <a:r>
              <a:rPr lang="en-US" sz="1600" dirty="0" smtClean="0">
                <a:solidFill>
                  <a:srgbClr val="002060"/>
                </a:solidFill>
              </a:rPr>
              <a:t>        Adam Mickiewicz’s  </a:t>
            </a:r>
            <a:r>
              <a:rPr lang="en-US" sz="1600" b="1" i="1" dirty="0" smtClean="0">
                <a:solidFill>
                  <a:srgbClr val="002060"/>
                </a:solidFill>
              </a:rPr>
              <a:t>Lilije</a:t>
            </a:r>
          </a:p>
          <a:p>
            <a:pPr marL="137160" indent="0" algn="just">
              <a:buNone/>
            </a:pPr>
            <a:r>
              <a:rPr lang="en-US" sz="1600" dirty="0" smtClean="0">
                <a:solidFill>
                  <a:srgbClr val="002060"/>
                </a:solidFill>
              </a:rPr>
              <a:t>        Miron Bia</a:t>
            </a:r>
            <a:r>
              <a:rPr lang="pl-PL" sz="1600" dirty="0" smtClean="0">
                <a:solidFill>
                  <a:srgbClr val="002060"/>
                </a:solidFill>
              </a:rPr>
              <a:t>łoszewski</a:t>
            </a:r>
            <a:r>
              <a:rPr lang="en-US" sz="1600" dirty="0" smtClean="0">
                <a:solidFill>
                  <a:srgbClr val="002060"/>
                </a:solidFill>
              </a:rPr>
              <a:t>’s </a:t>
            </a:r>
            <a:r>
              <a:rPr lang="en-US" sz="1600" b="1" i="1" dirty="0" smtClean="0">
                <a:solidFill>
                  <a:srgbClr val="002060"/>
                </a:solidFill>
              </a:rPr>
              <a:t>Lilie</a:t>
            </a:r>
          </a:p>
          <a:p>
            <a:pPr marL="137160" indent="0" algn="just">
              <a:buNone/>
            </a:pPr>
            <a:r>
              <a:rPr lang="en-US" sz="1600" dirty="0" smtClean="0">
                <a:solidFill>
                  <a:srgbClr val="002060"/>
                </a:solidFill>
              </a:rPr>
              <a:t>        Agnieszka Kuciak’s </a:t>
            </a:r>
            <a:r>
              <a:rPr lang="pl-PL" sz="1600" b="1" i="1" dirty="0">
                <a:solidFill>
                  <a:srgbClr val="002060"/>
                </a:solidFill>
              </a:rPr>
              <a:t>Pani zabija pana. </a:t>
            </a:r>
            <a:r>
              <a:rPr lang="en-US" sz="1600" b="1" i="1" dirty="0">
                <a:solidFill>
                  <a:srgbClr val="002060"/>
                </a:solidFill>
              </a:rPr>
              <a:t>Ballada </a:t>
            </a:r>
            <a:r>
              <a:rPr lang="en-US" sz="1600" b="1" i="1" dirty="0" smtClean="0">
                <a:solidFill>
                  <a:srgbClr val="002060"/>
                </a:solidFill>
              </a:rPr>
              <a:t>elektroniczna</a:t>
            </a:r>
          </a:p>
          <a:p>
            <a:pPr marL="137160" indent="0" algn="just">
              <a:buNone/>
            </a:pPr>
            <a:r>
              <a:rPr lang="en-US" sz="1600" b="1" i="1" dirty="0">
                <a:solidFill>
                  <a:srgbClr val="002060"/>
                </a:solidFill>
              </a:rPr>
              <a:t> </a:t>
            </a:r>
            <a:r>
              <a:rPr lang="en-US" sz="1600" b="1" i="1" dirty="0" smtClean="0">
                <a:solidFill>
                  <a:srgbClr val="002060"/>
                </a:solidFill>
              </a:rPr>
              <a:t>       </a:t>
            </a:r>
            <a:endParaRPr lang="en-US" sz="1600" dirty="0">
              <a:solidFill>
                <a:srgbClr val="002060"/>
              </a:solidFill>
            </a:endParaRPr>
          </a:p>
          <a:p>
            <a:pPr marL="137160" indent="0" algn="just">
              <a:buNone/>
            </a:pPr>
            <a:r>
              <a:rPr lang="en-US" sz="1600" dirty="0" smtClean="0">
                <a:solidFill>
                  <a:srgbClr val="002060"/>
                </a:solidFill>
              </a:rPr>
              <a:t>the </a:t>
            </a:r>
            <a:r>
              <a:rPr lang="en-US" sz="1600" dirty="0">
                <a:solidFill>
                  <a:srgbClr val="002060"/>
                </a:solidFill>
              </a:rPr>
              <a:t>final task for the students is to write their own composition (in prose or verse) on the theme of crime and punishment reechoing with Mickiewicz’s </a:t>
            </a:r>
            <a:r>
              <a:rPr lang="en-US" sz="1600" b="1" i="1" dirty="0">
                <a:solidFill>
                  <a:srgbClr val="002060"/>
                </a:solidFill>
              </a:rPr>
              <a:t>Lilies</a:t>
            </a:r>
            <a:r>
              <a:rPr lang="en-US" sz="1600" dirty="0">
                <a:solidFill>
                  <a:srgbClr val="002060"/>
                </a:solidFill>
              </a:rPr>
              <a:t>.  </a:t>
            </a:r>
          </a:p>
          <a:p>
            <a:pPr marL="114300" indent="0">
              <a:buNone/>
            </a:pPr>
            <a:r>
              <a:rPr lang="en-US" sz="1600" dirty="0">
                <a:solidFill>
                  <a:srgbClr val="002060"/>
                </a:solidFill>
              </a:rPr>
              <a:t>  </a:t>
            </a:r>
          </a:p>
        </p:txBody>
      </p:sp>
    </p:spTree>
    <p:extLst>
      <p:ext uri="{BB962C8B-B14F-4D97-AF65-F5344CB8AC3E}">
        <p14:creationId xmlns:p14="http://schemas.microsoft.com/office/powerpoint/2010/main" val="56943456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114300" indent="0">
              <a:buNone/>
            </a:pPr>
            <a:r>
              <a:rPr lang="en-US" sz="1400" dirty="0" smtClean="0">
                <a:solidFill>
                  <a:srgbClr val="002060"/>
                </a:solidFill>
              </a:rPr>
              <a:t>* A poem </a:t>
            </a:r>
            <a:r>
              <a:rPr lang="en-US" sz="1400" dirty="0">
                <a:solidFill>
                  <a:srgbClr val="002060"/>
                </a:solidFill>
              </a:rPr>
              <a:t>written by Patrycja  in </a:t>
            </a:r>
            <a:r>
              <a:rPr lang="en-US" sz="1400" dirty="0" smtClean="0">
                <a:solidFill>
                  <a:srgbClr val="002060"/>
                </a:solidFill>
              </a:rPr>
              <a:t>the Advanced Polish Composition &amp; Conversation class POL 401:</a:t>
            </a:r>
            <a:endParaRPr lang="pl-PL" sz="1400" dirty="0">
              <a:solidFill>
                <a:srgbClr val="002060"/>
              </a:solidFill>
            </a:endParaRPr>
          </a:p>
          <a:p>
            <a:pPr marL="114300" indent="0">
              <a:buNone/>
            </a:pPr>
            <a:endParaRPr lang="en-US" sz="1400" dirty="0">
              <a:solidFill>
                <a:srgbClr val="002060"/>
              </a:solidFill>
            </a:endParaRPr>
          </a:p>
          <a:p>
            <a:pPr marL="114300" indent="0">
              <a:buNone/>
            </a:pPr>
            <a:endParaRPr lang="en-US" sz="1200" dirty="0"/>
          </a:p>
          <a:p>
            <a:pPr marL="114300" indent="0">
              <a:buNone/>
            </a:pPr>
            <a:r>
              <a:rPr lang="en-US" sz="1200" dirty="0" smtClean="0"/>
              <a:t>Zbrodnia to nies</a:t>
            </a:r>
            <a:r>
              <a:rPr lang="pl-PL" sz="1200" dirty="0" smtClean="0"/>
              <a:t>łychan</a:t>
            </a:r>
            <a:r>
              <a:rPr lang="en-US" sz="1200" dirty="0" smtClean="0"/>
              <a:t>a                     			</a:t>
            </a:r>
          </a:p>
          <a:p>
            <a:pPr marL="114300" indent="0">
              <a:buNone/>
            </a:pPr>
            <a:endParaRPr lang="en-US" sz="1200" dirty="0"/>
          </a:p>
          <a:p>
            <a:pPr marL="114300" indent="0">
              <a:buNone/>
            </a:pPr>
            <a:r>
              <a:rPr lang="pl-PL" sz="1200" dirty="0" smtClean="0"/>
              <a:t>Talerze </a:t>
            </a:r>
            <a:r>
              <a:rPr lang="pl-PL" sz="1200" dirty="0"/>
              <a:t>lecą przez kuchnię,</a:t>
            </a:r>
            <a:endParaRPr lang="en-US" sz="1200" dirty="0"/>
          </a:p>
          <a:p>
            <a:pPr marL="114300" indent="0">
              <a:buNone/>
            </a:pPr>
            <a:r>
              <a:rPr lang="pl-PL" sz="1200" dirty="0"/>
              <a:t>Z garnka zaraz wrzątek buchnie.</a:t>
            </a:r>
            <a:endParaRPr lang="en-US" sz="1200" dirty="0"/>
          </a:p>
          <a:p>
            <a:pPr marL="114300" indent="0">
              <a:buNone/>
            </a:pPr>
            <a:r>
              <a:rPr lang="pl-PL" sz="1200" dirty="0"/>
              <a:t>Woda jest już rozlana,</a:t>
            </a:r>
            <a:endParaRPr lang="en-US" sz="1200" dirty="0"/>
          </a:p>
          <a:p>
            <a:pPr marL="114300" indent="0">
              <a:buNone/>
            </a:pPr>
            <a:r>
              <a:rPr lang="pl-PL" sz="1200" dirty="0"/>
              <a:t>W kuchni walczy para.</a:t>
            </a:r>
            <a:endParaRPr lang="en-US" sz="1200" dirty="0"/>
          </a:p>
          <a:p>
            <a:pPr marL="114300" indent="0">
              <a:buNone/>
            </a:pPr>
            <a:r>
              <a:rPr lang="pl-PL" sz="1200" dirty="0"/>
              <a:t> </a:t>
            </a:r>
            <a:endParaRPr lang="en-US" sz="1200" dirty="0"/>
          </a:p>
          <a:p>
            <a:pPr marL="114300" indent="0">
              <a:buNone/>
            </a:pPr>
            <a:r>
              <a:rPr lang="pl-PL" sz="1200" dirty="0"/>
              <a:t>Ona rzuca warzywami,</a:t>
            </a:r>
            <a:endParaRPr lang="en-US" sz="1200" dirty="0"/>
          </a:p>
          <a:p>
            <a:pPr marL="114300" indent="0">
              <a:buNone/>
            </a:pPr>
            <a:r>
              <a:rPr lang="pl-PL" sz="1200" dirty="0"/>
              <a:t>On zasłania się rękami.</a:t>
            </a:r>
            <a:endParaRPr lang="en-US" sz="1200" dirty="0"/>
          </a:p>
          <a:p>
            <a:pPr marL="114300" indent="0">
              <a:buNone/>
            </a:pPr>
            <a:r>
              <a:rPr lang="pl-PL" sz="1200" dirty="0"/>
              <a:t>Ona krzyczy na kochanka,</a:t>
            </a:r>
            <a:endParaRPr lang="en-US" sz="1200" dirty="0"/>
          </a:p>
          <a:p>
            <a:pPr marL="114300" indent="0">
              <a:buNone/>
            </a:pPr>
            <a:r>
              <a:rPr lang="pl-PL" sz="1200" dirty="0"/>
              <a:t>On tłumaczy: „Ona nic nie znaczy, Hanka!”</a:t>
            </a:r>
            <a:endParaRPr lang="en-US" sz="1200" dirty="0"/>
          </a:p>
          <a:p>
            <a:pPr marL="114300" indent="0">
              <a:buNone/>
            </a:pPr>
            <a:r>
              <a:rPr lang="pl-PL" sz="1200" dirty="0"/>
              <a:t>Hanka łapie za nóż,</a:t>
            </a:r>
            <a:endParaRPr lang="en-US" sz="1200" dirty="0"/>
          </a:p>
          <a:p>
            <a:pPr marL="114300" indent="0">
              <a:buNone/>
            </a:pPr>
            <a:r>
              <a:rPr lang="pl-PL" sz="1200" dirty="0"/>
              <a:t>On ucieka... tchórz.</a:t>
            </a:r>
            <a:endParaRPr lang="en-US" sz="1200" dirty="0"/>
          </a:p>
          <a:p>
            <a:pPr marL="114300" indent="0">
              <a:buNone/>
            </a:pPr>
            <a:r>
              <a:rPr lang="pl-PL" sz="1200" dirty="0"/>
              <a:t>Rzuciła butelką wina,</a:t>
            </a:r>
            <a:endParaRPr lang="en-US" sz="1200" dirty="0"/>
          </a:p>
          <a:p>
            <a:pPr marL="114300" indent="0">
              <a:buNone/>
            </a:pPr>
            <a:r>
              <a:rPr lang="pl-PL" sz="1200" dirty="0"/>
              <a:t>Rozbryznęła się... nie trafiła.</a:t>
            </a:r>
            <a:endParaRPr lang="en-US" sz="1200" dirty="0"/>
          </a:p>
          <a:p>
            <a:pPr marL="114300" indent="0">
              <a:buNone/>
            </a:pPr>
            <a:r>
              <a:rPr lang="pl-PL" sz="1200" dirty="0"/>
              <a:t> </a:t>
            </a:r>
            <a:endParaRPr lang="en-US" sz="1200" dirty="0"/>
          </a:p>
          <a:p>
            <a:pPr marL="114300" indent="0">
              <a:buNone/>
            </a:pPr>
            <a:r>
              <a:rPr lang="pl-PL" sz="1200" dirty="0"/>
              <a:t>Zatrzymuje jej machnięcie,</a:t>
            </a:r>
            <a:endParaRPr lang="en-US" sz="1200" dirty="0"/>
          </a:p>
          <a:p>
            <a:pPr marL="114300" indent="0">
              <a:buNone/>
            </a:pPr>
            <a:r>
              <a:rPr lang="pl-PL" sz="1200" dirty="0"/>
              <a:t>„I co teraz będzie?”</a:t>
            </a:r>
            <a:endParaRPr lang="en-US" sz="1200" dirty="0"/>
          </a:p>
          <a:p>
            <a:pPr marL="114300" indent="0">
              <a:buNone/>
            </a:pPr>
            <a:r>
              <a:rPr lang="pl-PL" sz="1200" dirty="0"/>
              <a:t> </a:t>
            </a:r>
            <a:endParaRPr lang="en-US" sz="1200" dirty="0"/>
          </a:p>
        </p:txBody>
      </p:sp>
    </p:spTree>
    <p:extLst>
      <p:ext uri="{BB962C8B-B14F-4D97-AF65-F5344CB8AC3E}">
        <p14:creationId xmlns:p14="http://schemas.microsoft.com/office/powerpoint/2010/main" val="54797107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47500" lnSpcReduction="20000"/>
          </a:bodyPr>
          <a:lstStyle/>
          <a:p>
            <a:pPr marL="114300" indent="0">
              <a:buNone/>
            </a:pPr>
            <a:r>
              <a:rPr lang="pl-PL" dirty="0"/>
              <a:t>Ona nożem mocno ciśnie,</a:t>
            </a:r>
            <a:endParaRPr lang="en-US" dirty="0"/>
          </a:p>
          <a:p>
            <a:pPr marL="114300" indent="0">
              <a:buNone/>
            </a:pPr>
            <a:r>
              <a:rPr lang="pl-PL" dirty="0"/>
              <a:t>Krew płynie, ciemna jak wiśnie.</a:t>
            </a:r>
            <a:endParaRPr lang="en-US" dirty="0"/>
          </a:p>
          <a:p>
            <a:pPr marL="114300" indent="0">
              <a:buNone/>
            </a:pPr>
            <a:r>
              <a:rPr lang="pl-PL" dirty="0"/>
              <a:t>Nagle opadła na kolana,</a:t>
            </a:r>
            <a:endParaRPr lang="en-US" dirty="0"/>
          </a:p>
          <a:p>
            <a:pPr marL="114300" indent="0">
              <a:buNone/>
            </a:pPr>
            <a:r>
              <a:rPr lang="pl-PL" dirty="0"/>
              <a:t>Zbrodnia to niesłychana.</a:t>
            </a:r>
            <a:endParaRPr lang="en-US" dirty="0"/>
          </a:p>
          <a:p>
            <a:pPr marL="114300" indent="0">
              <a:buNone/>
            </a:pPr>
            <a:r>
              <a:rPr lang="pl-PL" dirty="0"/>
              <a:t> </a:t>
            </a:r>
            <a:endParaRPr lang="en-US" dirty="0"/>
          </a:p>
          <a:p>
            <a:pPr marL="114300" indent="0">
              <a:buNone/>
            </a:pPr>
            <a:r>
              <a:rPr lang="pl-PL" dirty="0"/>
              <a:t>Chłopak łapie się za głowę,</a:t>
            </a:r>
            <a:endParaRPr lang="en-US" dirty="0"/>
          </a:p>
          <a:p>
            <a:pPr marL="114300" indent="0">
              <a:buNone/>
            </a:pPr>
            <a:r>
              <a:rPr lang="pl-PL" dirty="0"/>
              <a:t>Cisza, jakby ktoś odebrał mowę.</a:t>
            </a:r>
            <a:endParaRPr lang="en-US" dirty="0"/>
          </a:p>
          <a:p>
            <a:pPr marL="114300" indent="0">
              <a:buNone/>
            </a:pPr>
            <a:r>
              <a:rPr lang="pl-PL" dirty="0"/>
              <a:t>„Przecież zaraz przyjdzie matka,</a:t>
            </a:r>
            <a:endParaRPr lang="en-US" dirty="0"/>
          </a:p>
          <a:p>
            <a:pPr marL="114300" indent="0">
              <a:buNone/>
            </a:pPr>
            <a:r>
              <a:rPr lang="pl-PL" dirty="0"/>
              <a:t>Nie obroni mnie żadna </a:t>
            </a:r>
            <a:r>
              <a:rPr lang="pl-PL" dirty="0" smtClean="0"/>
              <a:t>gadka”</a:t>
            </a:r>
            <a:r>
              <a:rPr lang="en-US" dirty="0" smtClean="0"/>
              <a:t>.</a:t>
            </a:r>
            <a:endParaRPr lang="en-US" dirty="0"/>
          </a:p>
          <a:p>
            <a:pPr marL="114300" indent="0">
              <a:buNone/>
            </a:pPr>
            <a:r>
              <a:rPr lang="pl-PL" dirty="0"/>
              <a:t> </a:t>
            </a:r>
            <a:endParaRPr lang="en-US" dirty="0"/>
          </a:p>
          <a:p>
            <a:pPr marL="114300" indent="0">
              <a:buNone/>
            </a:pPr>
            <a:r>
              <a:rPr lang="pl-PL" dirty="0"/>
              <a:t>Ciągnie Hankę do ogrodu,</a:t>
            </a:r>
            <a:endParaRPr lang="en-US" dirty="0"/>
          </a:p>
          <a:p>
            <a:pPr marL="114300" indent="0">
              <a:buNone/>
            </a:pPr>
            <a:r>
              <a:rPr lang="pl-PL" dirty="0"/>
              <a:t>Zagrzebuje w odchłani lodu.</a:t>
            </a:r>
            <a:endParaRPr lang="en-US" dirty="0"/>
          </a:p>
          <a:p>
            <a:pPr marL="114300" indent="0">
              <a:buNone/>
            </a:pPr>
            <a:r>
              <a:rPr lang="pl-PL" dirty="0"/>
              <a:t>Ziemię lilią przybrał,</a:t>
            </a:r>
            <a:endParaRPr lang="en-US" dirty="0"/>
          </a:p>
          <a:p>
            <a:pPr marL="114300" indent="0">
              <a:buNone/>
            </a:pPr>
            <a:r>
              <a:rPr lang="pl-PL" dirty="0"/>
              <a:t>Cóż za piękną śmierć jej </a:t>
            </a:r>
            <a:r>
              <a:rPr lang="pl-PL" dirty="0" smtClean="0"/>
              <a:t>wybr</a:t>
            </a:r>
            <a:r>
              <a:rPr lang="en-US" dirty="0" smtClean="0"/>
              <a:t>a</a:t>
            </a:r>
            <a:r>
              <a:rPr lang="pl-PL" dirty="0" smtClean="0"/>
              <a:t>ł</a:t>
            </a:r>
            <a:r>
              <a:rPr lang="pl-PL" dirty="0"/>
              <a:t>.</a:t>
            </a:r>
            <a:endParaRPr lang="en-US" dirty="0"/>
          </a:p>
          <a:p>
            <a:pPr marL="114300" indent="0">
              <a:buNone/>
            </a:pPr>
            <a:r>
              <a:rPr lang="pl-PL" dirty="0"/>
              <a:t> </a:t>
            </a:r>
            <a:endParaRPr lang="en-US" dirty="0"/>
          </a:p>
          <a:p>
            <a:pPr marL="114300" indent="0">
              <a:buNone/>
            </a:pPr>
            <a:r>
              <a:rPr lang="pl-PL" dirty="0"/>
              <a:t>Po kryjomu przez okno patrzy matka,</a:t>
            </a:r>
            <a:endParaRPr lang="en-US" dirty="0"/>
          </a:p>
          <a:p>
            <a:pPr marL="114300" indent="0">
              <a:buNone/>
            </a:pPr>
            <a:r>
              <a:rPr lang="pl-PL" dirty="0"/>
              <a:t>Ujrzała jego cień, zakrywał liliowego kwiatka.</a:t>
            </a:r>
            <a:endParaRPr lang="en-US" dirty="0"/>
          </a:p>
          <a:p>
            <a:pPr marL="114300" indent="0">
              <a:buNone/>
            </a:pPr>
            <a:r>
              <a:rPr lang="pl-PL" dirty="0"/>
              <a:t>Szybko i podstępnie jak płaz,</a:t>
            </a:r>
            <a:endParaRPr lang="en-US" dirty="0"/>
          </a:p>
          <a:p>
            <a:pPr marL="114300" indent="0">
              <a:buNone/>
            </a:pPr>
            <a:r>
              <a:rPr lang="pl-PL" dirty="0"/>
              <a:t>Zadzwoniła do odpowiednich władz.</a:t>
            </a:r>
            <a:endParaRPr lang="en-US" dirty="0"/>
          </a:p>
          <a:p>
            <a:pPr marL="114300" indent="0">
              <a:buNone/>
            </a:pPr>
            <a:r>
              <a:rPr lang="pl-PL" dirty="0"/>
              <a:t> </a:t>
            </a:r>
            <a:endParaRPr lang="en-US" dirty="0"/>
          </a:p>
          <a:p>
            <a:pPr marL="114300" indent="0">
              <a:buNone/>
            </a:pPr>
            <a:r>
              <a:rPr lang="pl-PL" dirty="0"/>
              <a:t>A, że pod ochroną są te kwiatki,</a:t>
            </a:r>
            <a:endParaRPr lang="en-US" dirty="0"/>
          </a:p>
          <a:p>
            <a:pPr marL="114300" indent="0">
              <a:buNone/>
            </a:pPr>
            <a:r>
              <a:rPr lang="pl-PL" dirty="0"/>
              <a:t>Wsadzono gościa za kratki.</a:t>
            </a:r>
            <a:endParaRPr lang="en-US" dirty="0"/>
          </a:p>
          <a:p>
            <a:pPr marL="114300" indent="0">
              <a:buNone/>
            </a:pPr>
            <a:r>
              <a:rPr lang="pl-PL" dirty="0"/>
              <a:t> </a:t>
            </a:r>
            <a:endParaRPr lang="en-US" dirty="0"/>
          </a:p>
          <a:p>
            <a:endParaRPr lang="en-US" sz="2400" dirty="0"/>
          </a:p>
          <a:p>
            <a:endParaRPr lang="en-US" dirty="0"/>
          </a:p>
        </p:txBody>
      </p:sp>
    </p:spTree>
    <p:extLst>
      <p:ext uri="{BB962C8B-B14F-4D97-AF65-F5344CB8AC3E}">
        <p14:creationId xmlns:p14="http://schemas.microsoft.com/office/powerpoint/2010/main" val="187872325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114300" indent="0">
              <a:buNone/>
            </a:pPr>
            <a:r>
              <a:rPr lang="en-US" sz="1400" dirty="0" smtClean="0">
                <a:solidFill>
                  <a:srgbClr val="002060"/>
                </a:solidFill>
              </a:rPr>
              <a:t>* A poem written by Agnieszka in Polish 401 – Advanced  Polish Composition &amp; </a:t>
            </a:r>
            <a:r>
              <a:rPr lang="en-US" sz="1400" dirty="0">
                <a:solidFill>
                  <a:srgbClr val="002060"/>
                </a:solidFill>
              </a:rPr>
              <a:t> </a:t>
            </a:r>
            <a:r>
              <a:rPr lang="en-US" sz="1400" dirty="0" smtClean="0">
                <a:solidFill>
                  <a:srgbClr val="002060"/>
                </a:solidFill>
              </a:rPr>
              <a:t>Conversation:  </a:t>
            </a:r>
          </a:p>
          <a:p>
            <a:pPr marL="114300" indent="0">
              <a:buNone/>
            </a:pPr>
            <a:endParaRPr lang="en-US" sz="1200" dirty="0" smtClean="0">
              <a:solidFill>
                <a:srgbClr val="002060"/>
              </a:solidFill>
            </a:endParaRPr>
          </a:p>
          <a:p>
            <a:pPr marL="114300" indent="0">
              <a:buNone/>
            </a:pPr>
            <a:r>
              <a:rPr lang="en-US" sz="1200" dirty="0" smtClean="0">
                <a:solidFill>
                  <a:schemeClr val="tx1">
                    <a:lumMod val="95000"/>
                    <a:lumOff val="5000"/>
                  </a:schemeClr>
                </a:solidFill>
              </a:rPr>
              <a:t>Lilije</a:t>
            </a:r>
          </a:p>
          <a:p>
            <a:pPr marL="114300" indent="0">
              <a:buNone/>
            </a:pPr>
            <a:endParaRPr lang="en-US" sz="1200" dirty="0">
              <a:solidFill>
                <a:schemeClr val="tx1">
                  <a:lumMod val="95000"/>
                  <a:lumOff val="5000"/>
                </a:schemeClr>
              </a:solidFill>
            </a:endParaRPr>
          </a:p>
          <a:p>
            <a:pPr marL="114300" indent="0">
              <a:buNone/>
            </a:pPr>
            <a:r>
              <a:rPr lang="en-US" sz="1200" dirty="0" smtClean="0">
                <a:solidFill>
                  <a:schemeClr val="tx1">
                    <a:lumMod val="95000"/>
                    <a:lumOff val="5000"/>
                  </a:schemeClr>
                </a:solidFill>
              </a:rPr>
              <a:t>Zbrodnia to nies</a:t>
            </a:r>
            <a:r>
              <a:rPr lang="pl-PL" sz="1200" dirty="0" smtClean="0">
                <a:solidFill>
                  <a:schemeClr val="tx1">
                    <a:lumMod val="95000"/>
                    <a:lumOff val="5000"/>
                  </a:schemeClr>
                </a:solidFill>
              </a:rPr>
              <a:t>łychana</a:t>
            </a:r>
          </a:p>
          <a:p>
            <a:pPr marL="114300" indent="0">
              <a:buNone/>
            </a:pPr>
            <a:r>
              <a:rPr lang="pl-PL" sz="1200" dirty="0" smtClean="0">
                <a:solidFill>
                  <a:schemeClr val="tx1">
                    <a:lumMod val="95000"/>
                    <a:lumOff val="5000"/>
                  </a:schemeClr>
                </a:solidFill>
              </a:rPr>
              <a:t>Mężowie </a:t>
            </a:r>
            <a:r>
              <a:rPr lang="pl-PL" sz="1200" dirty="0">
                <a:solidFill>
                  <a:schemeClr val="tx1">
                    <a:lumMod val="95000"/>
                    <a:lumOff val="5000"/>
                  </a:schemeClr>
                </a:solidFill>
              </a:rPr>
              <a:t>żony </a:t>
            </a:r>
            <a:r>
              <a:rPr lang="pl-PL" sz="1200" dirty="0" smtClean="0">
                <a:solidFill>
                  <a:schemeClr val="tx1">
                    <a:lumMod val="95000"/>
                    <a:lumOff val="5000"/>
                  </a:schemeClr>
                </a:solidFill>
              </a:rPr>
              <a:t>zabijają </a:t>
            </a:r>
          </a:p>
          <a:p>
            <a:pPr marL="114300" indent="0">
              <a:buNone/>
            </a:pPr>
            <a:r>
              <a:rPr lang="pl-PL" sz="1200" dirty="0" smtClean="0">
                <a:solidFill>
                  <a:schemeClr val="tx1">
                    <a:lumMod val="95000"/>
                    <a:lumOff val="5000"/>
                  </a:schemeClr>
                </a:solidFill>
              </a:rPr>
              <a:t>Znajdują kochanki młode</a:t>
            </a:r>
          </a:p>
          <a:p>
            <a:pPr marL="114300" indent="0">
              <a:buNone/>
            </a:pPr>
            <a:r>
              <a:rPr lang="pl-PL" sz="1200" dirty="0" smtClean="0">
                <a:solidFill>
                  <a:schemeClr val="tx1">
                    <a:lumMod val="95000"/>
                    <a:lumOff val="5000"/>
                  </a:schemeClr>
                </a:solidFill>
              </a:rPr>
              <a:t>Z żnonami nie mogą dać rady sobie</a:t>
            </a:r>
            <a:r>
              <a:rPr lang="en-US" sz="1200" dirty="0" smtClean="0">
                <a:solidFill>
                  <a:schemeClr val="tx1">
                    <a:lumMod val="95000"/>
                    <a:lumOff val="5000"/>
                  </a:schemeClr>
                </a:solidFill>
              </a:rPr>
              <a:t>.</a:t>
            </a:r>
            <a:endParaRPr lang="pl-PL" sz="1200" dirty="0" smtClean="0">
              <a:solidFill>
                <a:schemeClr val="tx1">
                  <a:lumMod val="95000"/>
                  <a:lumOff val="5000"/>
                </a:schemeClr>
              </a:solidFill>
            </a:endParaRPr>
          </a:p>
          <a:p>
            <a:pPr marL="114300" indent="0">
              <a:buNone/>
            </a:pPr>
            <a:endParaRPr lang="pl-PL" sz="1200" dirty="0">
              <a:solidFill>
                <a:schemeClr val="tx1">
                  <a:lumMod val="95000"/>
                  <a:lumOff val="5000"/>
                </a:schemeClr>
              </a:solidFill>
            </a:endParaRPr>
          </a:p>
          <a:p>
            <a:pPr marL="114300" indent="0">
              <a:buNone/>
            </a:pPr>
            <a:r>
              <a:rPr lang="pl-PL" sz="1200" dirty="0" smtClean="0">
                <a:solidFill>
                  <a:schemeClr val="tx1">
                    <a:lumMod val="95000"/>
                    <a:lumOff val="5000"/>
                  </a:schemeClr>
                </a:solidFill>
              </a:rPr>
              <a:t>Wywożą żoneczki niby na randkę</a:t>
            </a:r>
          </a:p>
          <a:p>
            <a:pPr marL="114300" indent="0">
              <a:buNone/>
            </a:pPr>
            <a:r>
              <a:rPr lang="pl-PL" sz="1200" dirty="0" smtClean="0">
                <a:solidFill>
                  <a:schemeClr val="tx1">
                    <a:lumMod val="95000"/>
                    <a:lumOff val="5000"/>
                  </a:schemeClr>
                </a:solidFill>
              </a:rPr>
              <a:t>Chodzą z nimi po lesie, po łące</a:t>
            </a:r>
          </a:p>
          <a:p>
            <a:pPr marL="114300" indent="0">
              <a:buNone/>
            </a:pPr>
            <a:r>
              <a:rPr lang="pl-PL" sz="1200" dirty="0" smtClean="0">
                <a:solidFill>
                  <a:schemeClr val="tx1">
                    <a:lumMod val="95000"/>
                    <a:lumOff val="5000"/>
                  </a:schemeClr>
                </a:solidFill>
              </a:rPr>
              <a:t>Nagle worek na głowę, do szyi nóż</a:t>
            </a:r>
          </a:p>
          <a:p>
            <a:pPr marL="114300" indent="0">
              <a:buNone/>
            </a:pPr>
            <a:r>
              <a:rPr lang="pl-PL" sz="1200" dirty="0" smtClean="0">
                <a:solidFill>
                  <a:schemeClr val="tx1">
                    <a:lumMod val="95000"/>
                    <a:lumOff val="5000"/>
                  </a:schemeClr>
                </a:solidFill>
              </a:rPr>
              <a:t>A do uszu słodki szept </a:t>
            </a:r>
            <a:r>
              <a:rPr lang="pl-PL" sz="1200" dirty="0" smtClean="0"/>
              <a:t>„</a:t>
            </a:r>
            <a:r>
              <a:rPr lang="en-US" sz="1200" dirty="0" smtClean="0"/>
              <a:t>Nie kocham ju</a:t>
            </a:r>
            <a:r>
              <a:rPr lang="pl-PL" sz="1200" dirty="0" smtClean="0"/>
              <a:t>ż</a:t>
            </a:r>
            <a:r>
              <a:rPr lang="en-US" sz="1200" dirty="0" smtClean="0"/>
              <a:t>”.</a:t>
            </a:r>
          </a:p>
          <a:p>
            <a:pPr marL="114300" indent="0">
              <a:buNone/>
            </a:pPr>
            <a:endParaRPr lang="en-US" sz="1200" dirty="0"/>
          </a:p>
          <a:p>
            <a:pPr marL="114300" indent="0">
              <a:buNone/>
            </a:pPr>
            <a:r>
              <a:rPr lang="en-US" sz="1200" dirty="0" smtClean="0"/>
              <a:t>W lesie dzika zwierzyna lub jeziorko g</a:t>
            </a:r>
            <a:r>
              <a:rPr lang="pl-PL" sz="1200" dirty="0" smtClean="0"/>
              <a:t>łębokie</a:t>
            </a:r>
          </a:p>
          <a:p>
            <a:pPr marL="114300" indent="0">
              <a:buNone/>
            </a:pPr>
            <a:r>
              <a:rPr lang="pl-PL" sz="1200" dirty="0" smtClean="0"/>
              <a:t>W jeziorku wodne lilije rosną, chowają przed okiem</a:t>
            </a:r>
          </a:p>
          <a:p>
            <a:pPr marL="114300" indent="0">
              <a:buNone/>
            </a:pPr>
            <a:r>
              <a:rPr lang="pl-PL" sz="1200" dirty="0" smtClean="0"/>
              <a:t>Ciało pod wodą, serce złamane</a:t>
            </a:r>
          </a:p>
          <a:p>
            <a:pPr marL="114300" indent="0">
              <a:buNone/>
            </a:pPr>
            <a:r>
              <a:rPr lang="pl-PL" sz="1200" dirty="0" smtClean="0"/>
              <a:t>Mąż gwiżdże nutę i dzwoni do młodej, że już załatwione.</a:t>
            </a:r>
            <a:endParaRPr lang="en-US" sz="1200" dirty="0" smtClean="0"/>
          </a:p>
          <a:p>
            <a:pPr marL="114300" indent="0">
              <a:buNone/>
            </a:pPr>
            <a:endParaRPr lang="en-US" sz="1200" dirty="0" smtClean="0">
              <a:solidFill>
                <a:schemeClr val="tx1">
                  <a:lumMod val="95000"/>
                  <a:lumOff val="5000"/>
                </a:schemeClr>
              </a:solidFill>
            </a:endParaRPr>
          </a:p>
          <a:p>
            <a:pPr marL="114300" indent="0">
              <a:buNone/>
            </a:pPr>
            <a:endParaRPr lang="en-US" sz="1200" dirty="0"/>
          </a:p>
        </p:txBody>
      </p:sp>
    </p:spTree>
    <p:extLst>
      <p:ext uri="{BB962C8B-B14F-4D97-AF65-F5344CB8AC3E}">
        <p14:creationId xmlns:p14="http://schemas.microsoft.com/office/powerpoint/2010/main" val="341508450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114300" indent="0">
              <a:buNone/>
            </a:pPr>
            <a:r>
              <a:rPr lang="pl-PL" sz="1200" dirty="0" smtClean="0"/>
              <a:t>Lecz rodzina się dopytuje, gdzie ich córka kochana</a:t>
            </a:r>
          </a:p>
          <a:p>
            <a:pPr marL="114300" indent="0">
              <a:buNone/>
            </a:pPr>
            <a:r>
              <a:rPr lang="pl-PL" sz="1200" dirty="0" smtClean="0"/>
              <a:t>Mąż zapłakany, że ostatnio widział jak do sklepu jechała</a:t>
            </a:r>
          </a:p>
          <a:p>
            <a:pPr marL="114300" indent="0">
              <a:buNone/>
            </a:pPr>
            <a:r>
              <a:rPr lang="pl-PL" sz="1200" dirty="0" smtClean="0"/>
              <a:t>Ale szwagierce coś nie pasuje</a:t>
            </a:r>
          </a:p>
          <a:p>
            <a:pPr marL="114300" indent="0">
              <a:buNone/>
            </a:pPr>
            <a:r>
              <a:rPr lang="pl-PL" sz="1200" dirty="0" smtClean="0"/>
              <a:t>Sprawdza jego komórkę, widzi co sms-uje.</a:t>
            </a:r>
          </a:p>
          <a:p>
            <a:pPr marL="114300" indent="0">
              <a:buNone/>
            </a:pPr>
            <a:endParaRPr lang="pl-PL" sz="1200" dirty="0"/>
          </a:p>
          <a:p>
            <a:pPr marL="114300" indent="0">
              <a:buNone/>
            </a:pPr>
            <a:r>
              <a:rPr lang="pl-PL" sz="1200" dirty="0" smtClean="0"/>
              <a:t>Dzwoni do detektywa znanego</a:t>
            </a:r>
          </a:p>
          <a:p>
            <a:pPr marL="114300" indent="0">
              <a:buNone/>
            </a:pPr>
            <a:r>
              <a:rPr lang="pl-PL" sz="1200" dirty="0" smtClean="0"/>
              <a:t>Mówi o młodej kochance i starym mężu</a:t>
            </a:r>
          </a:p>
          <a:p>
            <a:pPr marL="114300" indent="0">
              <a:buNone/>
            </a:pPr>
            <a:r>
              <a:rPr lang="pl-PL" sz="1200" dirty="0" smtClean="0"/>
              <a:t>Detektyw zastaje młodą ślicznotkę</a:t>
            </a:r>
          </a:p>
          <a:p>
            <a:pPr marL="114300" indent="0">
              <a:buNone/>
            </a:pPr>
            <a:r>
              <a:rPr lang="pl-PL" sz="1200" dirty="0" smtClean="0"/>
              <a:t>Jak chowa dowody w plastikową siatkę.</a:t>
            </a:r>
          </a:p>
          <a:p>
            <a:pPr marL="114300" indent="0">
              <a:buNone/>
            </a:pPr>
            <a:endParaRPr lang="pl-PL" sz="1200" dirty="0"/>
          </a:p>
          <a:p>
            <a:pPr marL="114300" indent="0">
              <a:buNone/>
            </a:pPr>
            <a:r>
              <a:rPr lang="pl-PL" sz="1200" dirty="0" smtClean="0"/>
              <a:t>I tak się kończy nasza historia</a:t>
            </a:r>
          </a:p>
          <a:p>
            <a:pPr marL="114300" indent="0">
              <a:buNone/>
            </a:pPr>
            <a:r>
              <a:rPr lang="pl-PL" sz="1200" dirty="0" smtClean="0"/>
              <a:t>Mąż trafił do kicia, ma dożywocie</a:t>
            </a:r>
          </a:p>
          <a:p>
            <a:pPr marL="114300" indent="0">
              <a:buNone/>
            </a:pPr>
            <a:r>
              <a:rPr lang="pl-PL" sz="1200" dirty="0" smtClean="0"/>
              <a:t>Młoda też siedzi za współpracę</a:t>
            </a:r>
          </a:p>
          <a:p>
            <a:pPr marL="114300" indent="0">
              <a:buNone/>
            </a:pPr>
            <a:r>
              <a:rPr lang="pl-PL" sz="1200" dirty="0" smtClean="0"/>
              <a:t>Teraz płacze gorzko w swej małej klatce.</a:t>
            </a:r>
            <a:endParaRPr lang="en-US" sz="1200" dirty="0"/>
          </a:p>
        </p:txBody>
      </p:sp>
    </p:spTree>
    <p:extLst>
      <p:ext uri="{BB962C8B-B14F-4D97-AF65-F5344CB8AC3E}">
        <p14:creationId xmlns:p14="http://schemas.microsoft.com/office/powerpoint/2010/main" val="124350856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4800" y="1447800"/>
            <a:ext cx="7620000" cy="4800600"/>
          </a:xfrm>
        </p:spPr>
        <p:txBody>
          <a:bodyPr>
            <a:normAutofit fontScale="32500" lnSpcReduction="20000"/>
          </a:bodyPr>
          <a:lstStyle/>
          <a:p>
            <a:pPr marL="114300" indent="0">
              <a:buNone/>
            </a:pPr>
            <a:r>
              <a:rPr lang="en-US" sz="4900" b="1" dirty="0" smtClean="0">
                <a:solidFill>
                  <a:srgbClr val="002060"/>
                </a:solidFill>
              </a:rPr>
              <a:t>      </a:t>
            </a:r>
            <a:r>
              <a:rPr lang="en-US" sz="4900" b="1" dirty="0" smtClean="0">
                <a:solidFill>
                  <a:srgbClr val="002060"/>
                </a:solidFill>
                <a:latin typeface="Calibri"/>
                <a:cs typeface="Calibri"/>
              </a:rPr>
              <a:t>ASSESSMENT</a:t>
            </a:r>
            <a:r>
              <a:rPr lang="en-US" sz="4900" b="1" dirty="0">
                <a:solidFill>
                  <a:srgbClr val="002060"/>
                </a:solidFill>
                <a:latin typeface="Calibri"/>
                <a:cs typeface="Calibri"/>
              </a:rPr>
              <a:t>:</a:t>
            </a:r>
            <a:endParaRPr lang="en-US" sz="4900" dirty="0">
              <a:solidFill>
                <a:srgbClr val="002060"/>
              </a:solidFill>
              <a:latin typeface="Calibri"/>
              <a:cs typeface="Calibri"/>
            </a:endParaRPr>
          </a:p>
          <a:p>
            <a:pPr algn="just"/>
            <a:r>
              <a:rPr lang="en-US" sz="4900" dirty="0">
                <a:solidFill>
                  <a:srgbClr val="002060"/>
                </a:solidFill>
                <a:latin typeface="Calibri"/>
                <a:cs typeface="Calibri"/>
              </a:rPr>
              <a:t>The assessment consists of: student’s originality, content of the paper, organization of the paper, and employment of the correct grammatical sentence structures and vocabulary.   </a:t>
            </a:r>
          </a:p>
          <a:p>
            <a:pPr marL="114300" indent="0">
              <a:buNone/>
            </a:pPr>
            <a:endParaRPr lang="en-US" sz="6400" dirty="0">
              <a:solidFill>
                <a:srgbClr val="002060"/>
              </a:solidFill>
              <a:latin typeface="Calibri"/>
              <a:cs typeface="Calibri"/>
            </a:endParaRPr>
          </a:p>
          <a:p>
            <a:pPr marL="114300" indent="0">
              <a:buNone/>
            </a:pPr>
            <a:r>
              <a:rPr lang="en-US" sz="6400" b="1" dirty="0">
                <a:solidFill>
                  <a:srgbClr val="002060"/>
                </a:solidFill>
                <a:latin typeface="Calibri"/>
                <a:cs typeface="Calibri"/>
              </a:rPr>
              <a:t> </a:t>
            </a:r>
            <a:r>
              <a:rPr lang="en-US" sz="6400" b="1" dirty="0" smtClean="0">
                <a:solidFill>
                  <a:srgbClr val="002060"/>
                </a:solidFill>
                <a:latin typeface="Calibri"/>
                <a:cs typeface="Calibri"/>
              </a:rPr>
              <a:t>    </a:t>
            </a:r>
            <a:r>
              <a:rPr lang="en-US" sz="4900" b="1" dirty="0" smtClean="0">
                <a:solidFill>
                  <a:srgbClr val="002060"/>
                </a:solidFill>
                <a:latin typeface="Calibri"/>
                <a:cs typeface="Calibri"/>
              </a:rPr>
              <a:t>CONCLUSION</a:t>
            </a:r>
            <a:r>
              <a:rPr lang="en-US" sz="4900" b="1" dirty="0">
                <a:solidFill>
                  <a:srgbClr val="002060"/>
                </a:solidFill>
                <a:latin typeface="Calibri"/>
                <a:cs typeface="Calibri"/>
              </a:rPr>
              <a:t>:</a:t>
            </a:r>
            <a:endParaRPr lang="en-US" sz="4900" dirty="0">
              <a:solidFill>
                <a:srgbClr val="002060"/>
              </a:solidFill>
              <a:latin typeface="Calibri"/>
              <a:cs typeface="Calibri"/>
            </a:endParaRPr>
          </a:p>
          <a:p>
            <a:pPr algn="just"/>
            <a:r>
              <a:rPr lang="en-US" sz="4900" dirty="0">
                <a:solidFill>
                  <a:srgbClr val="002060"/>
                </a:solidFill>
                <a:latin typeface="Calibri"/>
                <a:cs typeface="Calibri"/>
              </a:rPr>
              <a:t>A ballad, such as </a:t>
            </a:r>
            <a:r>
              <a:rPr lang="en-US" sz="4900" dirty="0" smtClean="0">
                <a:solidFill>
                  <a:srgbClr val="002060"/>
                </a:solidFill>
                <a:latin typeface="Calibri"/>
                <a:cs typeface="Calibri"/>
              </a:rPr>
              <a:t>Mickiewicz’s </a:t>
            </a:r>
            <a:r>
              <a:rPr lang="en-US" sz="4900" i="1" dirty="0">
                <a:solidFill>
                  <a:srgbClr val="002060"/>
                </a:solidFill>
                <a:latin typeface="Calibri"/>
                <a:cs typeface="Calibri"/>
              </a:rPr>
              <a:t>Lilies </a:t>
            </a:r>
            <a:r>
              <a:rPr lang="en-US" sz="4900" dirty="0">
                <a:solidFill>
                  <a:srgbClr val="002060"/>
                </a:solidFill>
                <a:latin typeface="Calibri"/>
                <a:cs typeface="Calibri"/>
              </a:rPr>
              <a:t>immersed in Polish inter-textual space is open and may be read in many ways, beyond its initial context presenting many other fascinating interpretations and offering a lot of </a:t>
            </a:r>
            <a:r>
              <a:rPr lang="en-US" sz="4900" dirty="0" smtClean="0">
                <a:solidFill>
                  <a:srgbClr val="002060"/>
                </a:solidFill>
                <a:latin typeface="Calibri"/>
                <a:cs typeface="Calibri"/>
              </a:rPr>
              <a:t>intellectual attractions and the same time serious discussions on the theme of </a:t>
            </a:r>
            <a:r>
              <a:rPr lang="en-US" sz="4900" dirty="0" smtClean="0">
                <a:solidFill>
                  <a:srgbClr val="002060"/>
                </a:solidFill>
                <a:latin typeface="Calibri"/>
                <a:cs typeface="Calibri"/>
              </a:rPr>
              <a:t>violence</a:t>
            </a:r>
            <a:r>
              <a:rPr lang="en-US" sz="4900" dirty="0">
                <a:solidFill>
                  <a:srgbClr val="002060"/>
                </a:solidFill>
                <a:latin typeface="Calibri"/>
                <a:cs typeface="Calibri"/>
              </a:rPr>
              <a:t> </a:t>
            </a:r>
            <a:r>
              <a:rPr lang="en-US" sz="4900" dirty="0" smtClean="0">
                <a:solidFill>
                  <a:srgbClr val="002060"/>
                </a:solidFill>
                <a:latin typeface="Calibri"/>
                <a:cs typeface="Calibri"/>
              </a:rPr>
              <a:t>and crime.</a:t>
            </a:r>
            <a:endParaRPr lang="en-US" sz="4900" dirty="0" smtClean="0">
              <a:solidFill>
                <a:srgbClr val="002060"/>
              </a:solidFill>
              <a:latin typeface="Calibri"/>
              <a:cs typeface="Calibri"/>
            </a:endParaRPr>
          </a:p>
          <a:p>
            <a:pPr algn="just"/>
            <a:endParaRPr lang="en-US" sz="4900" dirty="0">
              <a:solidFill>
                <a:srgbClr val="002060"/>
              </a:solidFill>
              <a:latin typeface="Calibri"/>
              <a:cs typeface="Calibri"/>
            </a:endParaRPr>
          </a:p>
          <a:p>
            <a:pPr algn="just"/>
            <a:r>
              <a:rPr lang="en-US" sz="4900" dirty="0" smtClean="0">
                <a:solidFill>
                  <a:srgbClr val="002060"/>
                </a:solidFill>
                <a:latin typeface="Calibri"/>
                <a:cs typeface="Calibri"/>
              </a:rPr>
              <a:t>A </a:t>
            </a:r>
            <a:r>
              <a:rPr lang="en-US" sz="4900" dirty="0">
                <a:solidFill>
                  <a:srgbClr val="002060"/>
                </a:solidFill>
                <a:latin typeface="Calibri"/>
                <a:cs typeface="Calibri"/>
              </a:rPr>
              <a:t>ballad is a great learning source for the creativity stage in the art of writing transmuting elements of the past Polish culture and literature to the Polish heritage speakers in the modern language class.  </a:t>
            </a:r>
            <a:endParaRPr lang="en-US" sz="4900" dirty="0" smtClean="0">
              <a:solidFill>
                <a:srgbClr val="002060"/>
              </a:solidFill>
              <a:latin typeface="Calibri"/>
              <a:cs typeface="Calibri"/>
            </a:endParaRPr>
          </a:p>
          <a:p>
            <a:pPr algn="just"/>
            <a:endParaRPr lang="en-US" sz="4900" dirty="0">
              <a:solidFill>
                <a:srgbClr val="002060"/>
              </a:solidFill>
              <a:latin typeface="Calibri"/>
              <a:cs typeface="Calibri"/>
            </a:endParaRPr>
          </a:p>
          <a:p>
            <a:pPr algn="just"/>
            <a:r>
              <a:rPr lang="en-US" sz="4900" dirty="0" smtClean="0">
                <a:solidFill>
                  <a:srgbClr val="002060"/>
                </a:solidFill>
                <a:latin typeface="Calibri"/>
                <a:cs typeface="Calibri"/>
              </a:rPr>
              <a:t>At </a:t>
            </a:r>
            <a:r>
              <a:rPr lang="en-US" sz="4900" dirty="0">
                <a:solidFill>
                  <a:srgbClr val="002060"/>
                </a:solidFill>
                <a:latin typeface="Calibri"/>
                <a:cs typeface="Calibri"/>
              </a:rPr>
              <a:t>first, the students are greatly surprised by the </a:t>
            </a:r>
            <a:r>
              <a:rPr lang="en-US" sz="4900" dirty="0" smtClean="0">
                <a:solidFill>
                  <a:srgbClr val="002060"/>
                </a:solidFill>
                <a:latin typeface="Calibri"/>
                <a:cs typeface="Calibri"/>
              </a:rPr>
              <a:t>topic of adultery, crime and punishment, </a:t>
            </a:r>
            <a:r>
              <a:rPr lang="en-US" sz="4900" dirty="0">
                <a:solidFill>
                  <a:srgbClr val="002060"/>
                </a:solidFill>
                <a:latin typeface="Calibri"/>
                <a:cs typeface="Calibri"/>
              </a:rPr>
              <a:t>then after reading the original texts,</a:t>
            </a:r>
            <a:r>
              <a:rPr lang="en-US" sz="4900" b="1" dirty="0">
                <a:solidFill>
                  <a:srgbClr val="002060"/>
                </a:solidFill>
                <a:latin typeface="Calibri"/>
                <a:cs typeface="Calibri"/>
              </a:rPr>
              <a:t> </a:t>
            </a:r>
            <a:r>
              <a:rPr lang="en-US" sz="4900" dirty="0">
                <a:solidFill>
                  <a:srgbClr val="002060"/>
                </a:solidFill>
                <a:latin typeface="Calibri"/>
                <a:cs typeface="Calibri"/>
              </a:rPr>
              <a:t>they write their own stories, focusing on their knowledge of the language, imaginations, and inventiveness.   </a:t>
            </a:r>
          </a:p>
          <a:p>
            <a:pPr marL="137160" indent="0" algn="just">
              <a:buNone/>
            </a:pPr>
            <a:endParaRPr lang="en-US" sz="4900" dirty="0" smtClean="0">
              <a:solidFill>
                <a:srgbClr val="002060"/>
              </a:solidFill>
            </a:endParaRPr>
          </a:p>
          <a:p>
            <a:pPr marL="137160" indent="0" algn="just">
              <a:buNone/>
            </a:pPr>
            <a:endParaRPr lang="en-US" sz="4900" dirty="0">
              <a:solidFill>
                <a:srgbClr val="002060"/>
              </a:solidFill>
            </a:endParaRPr>
          </a:p>
          <a:p>
            <a:pPr algn="just"/>
            <a:endParaRPr lang="en-US" sz="4900" dirty="0" smtClean="0">
              <a:solidFill>
                <a:srgbClr val="002060"/>
              </a:solidFill>
            </a:endParaRPr>
          </a:p>
          <a:p>
            <a:pPr algn="just"/>
            <a:endParaRPr lang="en-US" sz="4900" dirty="0">
              <a:solidFill>
                <a:srgbClr val="002060"/>
              </a:solidFill>
            </a:endParaRPr>
          </a:p>
          <a:p>
            <a:endParaRPr lang="en-US" sz="4900" dirty="0">
              <a:solidFill>
                <a:srgbClr val="002060"/>
              </a:solidFill>
            </a:endParaRPr>
          </a:p>
        </p:txBody>
      </p:sp>
    </p:spTree>
    <p:extLst>
      <p:ext uri="{BB962C8B-B14F-4D97-AF65-F5344CB8AC3E}">
        <p14:creationId xmlns:p14="http://schemas.microsoft.com/office/powerpoint/2010/main" val="117428183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pPr marL="137160" indent="0" algn="just">
              <a:buNone/>
            </a:pPr>
            <a:r>
              <a:rPr lang="pl-PL" sz="1700" b="1" dirty="0" smtClean="0">
                <a:solidFill>
                  <a:srgbClr val="002060"/>
                </a:solidFill>
                <a:latin typeface="Calibri"/>
                <a:cs typeface="Calibri"/>
              </a:rPr>
              <a:t>BIBLIOGRAPHY ON THE LITERARY TEXTS IN THE POLISH LANGUAGE CLASSROOM:</a:t>
            </a:r>
          </a:p>
          <a:p>
            <a:pPr marL="137160" indent="0" algn="just">
              <a:buNone/>
            </a:pPr>
            <a:endParaRPr lang="en-US" sz="1700" dirty="0" smtClean="0">
              <a:solidFill>
                <a:srgbClr val="002060"/>
              </a:solidFill>
              <a:latin typeface="Calibri"/>
              <a:cs typeface="Calibri"/>
            </a:endParaRPr>
          </a:p>
          <a:p>
            <a:pPr algn="just"/>
            <a:r>
              <a:rPr lang="en-US" sz="1700" dirty="0" smtClean="0">
                <a:solidFill>
                  <a:srgbClr val="002060"/>
                </a:solidFill>
                <a:latin typeface="Calibri"/>
                <a:cs typeface="Calibri"/>
              </a:rPr>
              <a:t>Romuald </a:t>
            </a:r>
            <a:r>
              <a:rPr lang="en-US" sz="1700" dirty="0">
                <a:solidFill>
                  <a:srgbClr val="002060"/>
                </a:solidFill>
                <a:latin typeface="Calibri"/>
                <a:cs typeface="Calibri"/>
              </a:rPr>
              <a:t>Cudak. </a:t>
            </a:r>
            <a:r>
              <a:rPr lang="en-US" sz="1700" i="1" dirty="0">
                <a:solidFill>
                  <a:srgbClr val="002060"/>
                </a:solidFill>
                <a:latin typeface="Calibri"/>
                <a:cs typeface="Calibri"/>
              </a:rPr>
              <a:t>Edukacja literacka na </a:t>
            </a:r>
            <a:r>
              <a:rPr lang="en-US" sz="1700" i="1" dirty="0">
                <a:solidFill>
                  <a:srgbClr val="001C54"/>
                </a:solidFill>
                <a:latin typeface="Calibri"/>
                <a:cs typeface="Calibri"/>
              </a:rPr>
              <a:t>kursach j</a:t>
            </a:r>
            <a:r>
              <a:rPr lang="pl-PL" sz="1700" i="1" dirty="0">
                <a:solidFill>
                  <a:srgbClr val="001C54"/>
                </a:solidFill>
                <a:latin typeface="Calibri"/>
                <a:cs typeface="Calibri"/>
              </a:rPr>
              <a:t>ęzyka polskiego jako obcego</a:t>
            </a:r>
            <a:r>
              <a:rPr lang="en-US" sz="1700" i="1" dirty="0">
                <a:solidFill>
                  <a:srgbClr val="002060"/>
                </a:solidFill>
                <a:latin typeface="Calibri"/>
                <a:cs typeface="Calibri"/>
              </a:rPr>
              <a:t>. </a:t>
            </a:r>
            <a:r>
              <a:rPr lang="en-US" sz="1700" dirty="0">
                <a:solidFill>
                  <a:srgbClr val="002060"/>
                </a:solidFill>
                <a:latin typeface="Calibri"/>
                <a:cs typeface="Calibri"/>
              </a:rPr>
              <a:t>In: </a:t>
            </a:r>
            <a:r>
              <a:rPr lang="en-US" sz="1700" i="1" dirty="0">
                <a:solidFill>
                  <a:srgbClr val="002060"/>
                </a:solidFill>
                <a:latin typeface="Calibri"/>
                <a:cs typeface="Calibri"/>
              </a:rPr>
              <a:t>Sztuka i rzemios</a:t>
            </a:r>
            <a:r>
              <a:rPr lang="pl-PL" sz="1700" i="1" dirty="0">
                <a:solidFill>
                  <a:srgbClr val="002060"/>
                </a:solidFill>
                <a:latin typeface="Calibri"/>
                <a:cs typeface="Calibri"/>
              </a:rPr>
              <a:t>ło.  Nauczyć Polski i polskiego</a:t>
            </a:r>
            <a:r>
              <a:rPr lang="en-US" sz="1700" i="1" dirty="0">
                <a:solidFill>
                  <a:srgbClr val="002060"/>
                </a:solidFill>
                <a:latin typeface="Calibri"/>
                <a:cs typeface="Calibri"/>
              </a:rPr>
              <a:t>.  </a:t>
            </a:r>
            <a:r>
              <a:rPr lang="en-US" sz="1700" dirty="0">
                <a:solidFill>
                  <a:srgbClr val="002060"/>
                </a:solidFill>
                <a:latin typeface="Calibri"/>
                <a:cs typeface="Calibri"/>
              </a:rPr>
              <a:t>Katowice: Wydawnictwo GNOME, 2010</a:t>
            </a:r>
            <a:r>
              <a:rPr lang="pl-PL" sz="1700" dirty="0" smtClean="0">
                <a:solidFill>
                  <a:srgbClr val="002060"/>
                </a:solidFill>
                <a:latin typeface="Calibri"/>
                <a:cs typeface="Calibri"/>
              </a:rPr>
              <a:t>.</a:t>
            </a:r>
          </a:p>
          <a:p>
            <a:pPr marL="137160" indent="0" algn="just">
              <a:buNone/>
            </a:pPr>
            <a:endParaRPr lang="pl-PL" sz="1700" dirty="0" smtClean="0">
              <a:solidFill>
                <a:srgbClr val="002060"/>
              </a:solidFill>
              <a:latin typeface="Calibri"/>
              <a:cs typeface="Calibri"/>
            </a:endParaRPr>
          </a:p>
          <a:p>
            <a:pPr algn="just"/>
            <a:r>
              <a:rPr lang="en-US" sz="1700" dirty="0">
                <a:solidFill>
                  <a:srgbClr val="002060"/>
                </a:solidFill>
                <a:latin typeface="Calibri"/>
                <a:cs typeface="Calibri"/>
              </a:rPr>
              <a:t>Romuald Cudak. </a:t>
            </a:r>
            <a:r>
              <a:rPr lang="en-US" sz="1700" i="1" dirty="0">
                <a:solidFill>
                  <a:srgbClr val="002060"/>
                </a:solidFill>
                <a:latin typeface="Calibri"/>
                <a:cs typeface="Calibri"/>
              </a:rPr>
              <a:t>Tekst poetycki w edukacji</a:t>
            </a:r>
            <a:r>
              <a:rPr lang="en-US" sz="1700" dirty="0">
                <a:solidFill>
                  <a:srgbClr val="002060"/>
                </a:solidFill>
                <a:latin typeface="Calibri"/>
                <a:cs typeface="Calibri"/>
              </a:rPr>
              <a:t> </a:t>
            </a:r>
            <a:r>
              <a:rPr lang="en-US" sz="1700" i="1" dirty="0">
                <a:solidFill>
                  <a:srgbClr val="002060"/>
                </a:solidFill>
                <a:latin typeface="Calibri"/>
                <a:cs typeface="Calibri"/>
              </a:rPr>
              <a:t>literackiej i językowej cudzoziemców. Postscriptium</a:t>
            </a:r>
            <a:r>
              <a:rPr lang="en-US" sz="1700" dirty="0">
                <a:solidFill>
                  <a:srgbClr val="002060"/>
                </a:solidFill>
                <a:latin typeface="Calibri"/>
                <a:cs typeface="Calibri"/>
              </a:rPr>
              <a:t> Nr. 35-36</a:t>
            </a:r>
            <a:r>
              <a:rPr lang="pl-PL" sz="1700" dirty="0">
                <a:solidFill>
                  <a:srgbClr val="002060"/>
                </a:solidFill>
                <a:latin typeface="Calibri"/>
                <a:cs typeface="Calibri"/>
              </a:rPr>
              <a:t>: 85-98, </a:t>
            </a:r>
            <a:r>
              <a:rPr lang="en-US" sz="1700" dirty="0">
                <a:solidFill>
                  <a:srgbClr val="002060"/>
                </a:solidFill>
                <a:latin typeface="Calibri"/>
                <a:cs typeface="Calibri"/>
              </a:rPr>
              <a:t>2000</a:t>
            </a:r>
            <a:r>
              <a:rPr lang="pl-PL" sz="1700" dirty="0">
                <a:solidFill>
                  <a:srgbClr val="002060"/>
                </a:solidFill>
                <a:latin typeface="Calibri"/>
                <a:cs typeface="Calibri"/>
              </a:rPr>
              <a:t>.</a:t>
            </a:r>
            <a:r>
              <a:rPr lang="en-US" sz="1700" dirty="0">
                <a:solidFill>
                  <a:srgbClr val="002060"/>
                </a:solidFill>
                <a:latin typeface="Calibri"/>
                <a:cs typeface="Calibri"/>
              </a:rPr>
              <a:t>  </a:t>
            </a:r>
          </a:p>
          <a:p>
            <a:pPr algn="just"/>
            <a:endParaRPr lang="en-US" sz="1700" dirty="0">
              <a:solidFill>
                <a:srgbClr val="002060"/>
              </a:solidFill>
              <a:latin typeface="Calibri"/>
              <a:cs typeface="Calibri"/>
            </a:endParaRPr>
          </a:p>
          <a:p>
            <a:pPr algn="just"/>
            <a:r>
              <a:rPr lang="en-US" sz="1700" dirty="0">
                <a:solidFill>
                  <a:srgbClr val="002060"/>
                </a:solidFill>
                <a:latin typeface="Calibri"/>
                <a:cs typeface="Calibri"/>
              </a:rPr>
              <a:t>Aleksander Kozłowski. </a:t>
            </a:r>
            <a:r>
              <a:rPr lang="en-US" sz="1700" i="1" dirty="0">
                <a:solidFill>
                  <a:srgbClr val="002060"/>
                </a:solidFill>
                <a:latin typeface="Calibri"/>
                <a:cs typeface="Calibri"/>
              </a:rPr>
              <a:t>Literatura piękna w nauczaniu języków obcych.  </a:t>
            </a:r>
            <a:r>
              <a:rPr lang="en-US" sz="1700" dirty="0">
                <a:solidFill>
                  <a:srgbClr val="002060"/>
                </a:solidFill>
                <a:latin typeface="Calibri"/>
                <a:cs typeface="Calibri"/>
              </a:rPr>
              <a:t>Warszawa: WSiP, 1991.</a:t>
            </a:r>
          </a:p>
          <a:p>
            <a:pPr marL="137160" indent="0" algn="just">
              <a:buNone/>
            </a:pPr>
            <a:endParaRPr lang="pl-PL" sz="1700" dirty="0">
              <a:solidFill>
                <a:srgbClr val="002060"/>
              </a:solidFill>
              <a:latin typeface="Calibri"/>
              <a:cs typeface="Calibri"/>
            </a:endParaRPr>
          </a:p>
          <a:p>
            <a:pPr algn="just"/>
            <a:r>
              <a:rPr lang="pl-PL" sz="1700" dirty="0">
                <a:solidFill>
                  <a:srgbClr val="002060"/>
                </a:solidFill>
                <a:latin typeface="Calibri"/>
                <a:cs typeface="Calibri"/>
              </a:rPr>
              <a:t>Ewa Lipińska, Anna Seretny, ed</a:t>
            </a:r>
            <a:r>
              <a:rPr lang="pl-PL" sz="1700" dirty="0">
                <a:solidFill>
                  <a:srgbClr val="001C54"/>
                </a:solidFill>
                <a:latin typeface="Calibri"/>
                <a:cs typeface="Calibri"/>
              </a:rPr>
              <a:t>.  </a:t>
            </a:r>
            <a:r>
              <a:rPr lang="pl-PL" sz="1700" i="1" dirty="0">
                <a:solidFill>
                  <a:srgbClr val="001C54"/>
                </a:solidFill>
                <a:latin typeface="Calibri"/>
                <a:cs typeface="Calibri"/>
              </a:rPr>
              <a:t>Z zagadnień dydaktyki języka polskiego jako obcego.  </a:t>
            </a:r>
            <a:r>
              <a:rPr lang="pl-PL" sz="1700" dirty="0">
                <a:solidFill>
                  <a:srgbClr val="001C54"/>
                </a:solidFill>
                <a:latin typeface="Calibri"/>
                <a:cs typeface="Calibri"/>
              </a:rPr>
              <a:t>Kraków: Universitas, 2006.</a:t>
            </a:r>
            <a:endParaRPr lang="en-US" sz="1700" dirty="0">
              <a:solidFill>
                <a:srgbClr val="001C54"/>
              </a:solidFill>
              <a:latin typeface="Calibri"/>
              <a:cs typeface="Calibri"/>
            </a:endParaRPr>
          </a:p>
          <a:p>
            <a:pPr marL="114300" indent="0">
              <a:buNone/>
            </a:pPr>
            <a:r>
              <a:rPr lang="pl-PL" sz="1700" dirty="0">
                <a:solidFill>
                  <a:srgbClr val="002060"/>
                </a:solidFill>
                <a:latin typeface="Calibri"/>
                <a:cs typeface="Calibri"/>
              </a:rPr>
              <a:t> </a:t>
            </a:r>
            <a:endParaRPr lang="en-US" sz="1700" dirty="0">
              <a:solidFill>
                <a:srgbClr val="002060"/>
              </a:solidFill>
              <a:latin typeface="Calibri"/>
              <a:cs typeface="Calibri"/>
            </a:endParaRPr>
          </a:p>
          <a:p>
            <a:pPr algn="just"/>
            <a:r>
              <a:rPr lang="en-US" sz="1700" dirty="0">
                <a:solidFill>
                  <a:srgbClr val="002060"/>
                </a:solidFill>
                <a:latin typeface="Calibri"/>
                <a:cs typeface="Calibri"/>
              </a:rPr>
              <a:t>W</a:t>
            </a:r>
            <a:r>
              <a:rPr lang="pl-PL" sz="1700" dirty="0">
                <a:solidFill>
                  <a:srgbClr val="002060"/>
                </a:solidFill>
                <a:latin typeface="Calibri"/>
                <a:cs typeface="Calibri"/>
              </a:rPr>
              <a:t>ładysław T. Miodunka</a:t>
            </a:r>
            <a:r>
              <a:rPr lang="en-US" sz="1700" dirty="0">
                <a:solidFill>
                  <a:srgbClr val="002060"/>
                </a:solidFill>
                <a:latin typeface="Calibri"/>
                <a:cs typeface="Calibri"/>
              </a:rPr>
              <a:t>, ed</a:t>
            </a:r>
            <a:r>
              <a:rPr lang="en-US" sz="1700" dirty="0">
                <a:solidFill>
                  <a:srgbClr val="001C54"/>
                </a:solidFill>
                <a:latin typeface="Calibri"/>
                <a:cs typeface="Calibri"/>
              </a:rPr>
              <a:t>.</a:t>
            </a:r>
            <a:r>
              <a:rPr lang="pl-PL" sz="1700" dirty="0">
                <a:solidFill>
                  <a:srgbClr val="001C54"/>
                </a:solidFill>
                <a:latin typeface="Calibri"/>
                <a:cs typeface="Calibri"/>
              </a:rPr>
              <a:t>  </a:t>
            </a:r>
            <a:r>
              <a:rPr lang="en-US" sz="1700" dirty="0">
                <a:solidFill>
                  <a:srgbClr val="001C54"/>
                </a:solidFill>
                <a:latin typeface="Calibri"/>
                <a:cs typeface="Calibri"/>
              </a:rPr>
              <a:t> </a:t>
            </a:r>
            <a:r>
              <a:rPr lang="pl-PL" sz="1700" dirty="0">
                <a:solidFill>
                  <a:srgbClr val="001C54"/>
                </a:solidFill>
                <a:latin typeface="Calibri"/>
                <a:cs typeface="Calibri"/>
              </a:rPr>
              <a:t> </a:t>
            </a:r>
            <a:r>
              <a:rPr lang="pl-PL" sz="1700" i="1" dirty="0">
                <a:solidFill>
                  <a:srgbClr val="001C54"/>
                </a:solidFill>
                <a:latin typeface="Calibri"/>
                <a:cs typeface="Calibri"/>
              </a:rPr>
              <a:t>Kultura w nauczaniu języka polskiego jako obcego</a:t>
            </a:r>
            <a:r>
              <a:rPr lang="en-US" sz="1700" i="1" dirty="0">
                <a:solidFill>
                  <a:srgbClr val="001C54"/>
                </a:solidFill>
                <a:latin typeface="Calibri"/>
                <a:cs typeface="Calibri"/>
              </a:rPr>
              <a:t>.  </a:t>
            </a:r>
            <a:r>
              <a:rPr lang="en-US" sz="1700" dirty="0">
                <a:solidFill>
                  <a:srgbClr val="001C54"/>
                </a:solidFill>
                <a:latin typeface="Calibri"/>
                <a:cs typeface="Calibri"/>
              </a:rPr>
              <a:t>Krak</a:t>
            </a:r>
            <a:r>
              <a:rPr lang="pl-PL" sz="1700" dirty="0">
                <a:solidFill>
                  <a:srgbClr val="001C54"/>
                </a:solidFill>
                <a:latin typeface="Calibri"/>
                <a:cs typeface="Calibri"/>
              </a:rPr>
              <a:t>ów: </a:t>
            </a:r>
            <a:r>
              <a:rPr lang="en-US" sz="1700" dirty="0">
                <a:solidFill>
                  <a:srgbClr val="001C54"/>
                </a:solidFill>
                <a:latin typeface="Calibri"/>
                <a:cs typeface="Calibri"/>
              </a:rPr>
              <a:t>Universitas, 2004</a:t>
            </a:r>
            <a:r>
              <a:rPr lang="pl-PL" sz="1700" dirty="0">
                <a:solidFill>
                  <a:srgbClr val="001C54"/>
                </a:solidFill>
                <a:latin typeface="Calibri"/>
                <a:cs typeface="Calibri"/>
              </a:rPr>
              <a:t>.</a:t>
            </a:r>
            <a:r>
              <a:rPr lang="en-US" sz="1700" dirty="0">
                <a:solidFill>
                  <a:srgbClr val="001C54"/>
                </a:solidFill>
                <a:latin typeface="Calibri"/>
                <a:cs typeface="Calibri"/>
              </a:rPr>
              <a:t>  </a:t>
            </a:r>
            <a:r>
              <a:rPr lang="pl-PL" sz="1700" dirty="0">
                <a:solidFill>
                  <a:srgbClr val="001C54"/>
                </a:solidFill>
                <a:latin typeface="Calibri"/>
                <a:cs typeface="Calibri"/>
              </a:rPr>
              <a:t> </a:t>
            </a:r>
          </a:p>
          <a:p>
            <a:pPr marL="137160" indent="0" algn="just">
              <a:buNone/>
            </a:pPr>
            <a:endParaRPr lang="pl-PL" sz="1700" dirty="0">
              <a:solidFill>
                <a:srgbClr val="002060"/>
              </a:solidFill>
              <a:latin typeface="Calibri"/>
              <a:cs typeface="Calibri"/>
            </a:endParaRPr>
          </a:p>
          <a:p>
            <a:pPr algn="just"/>
            <a:r>
              <a:rPr lang="pl-PL" sz="1700" dirty="0">
                <a:solidFill>
                  <a:srgbClr val="002060"/>
                </a:solidFill>
                <a:latin typeface="Calibri"/>
                <a:cs typeface="Calibri"/>
              </a:rPr>
              <a:t>Anna Seretny, Ewa Lipińska.  </a:t>
            </a:r>
            <a:r>
              <a:rPr lang="pl-PL" sz="1700" i="1" dirty="0">
                <a:solidFill>
                  <a:srgbClr val="001C54"/>
                </a:solidFill>
                <a:latin typeface="Calibri"/>
                <a:cs typeface="Calibri"/>
              </a:rPr>
              <a:t>ABC metodyki nauczania języka polskiego jako obcego.  </a:t>
            </a:r>
            <a:r>
              <a:rPr lang="pl-PL" sz="1700" dirty="0">
                <a:solidFill>
                  <a:srgbClr val="001C54"/>
                </a:solidFill>
                <a:latin typeface="Calibri"/>
                <a:cs typeface="Calibri"/>
              </a:rPr>
              <a:t>Kraków: Universitas, 2005.</a:t>
            </a:r>
          </a:p>
          <a:p>
            <a:pPr algn="just"/>
            <a:endParaRPr lang="pl-PL" sz="1800" dirty="0">
              <a:solidFill>
                <a:srgbClr val="002060"/>
              </a:solidFill>
            </a:endParaRPr>
          </a:p>
          <a:p>
            <a:endParaRPr lang="en-US" sz="1800" dirty="0"/>
          </a:p>
          <a:p>
            <a:pPr marL="137160" indent="0" algn="just">
              <a:buNone/>
            </a:pPr>
            <a:endParaRPr lang="en-US" sz="1700" dirty="0">
              <a:solidFill>
                <a:srgbClr val="002060"/>
              </a:solidFill>
            </a:endParaRPr>
          </a:p>
          <a:p>
            <a:pPr marL="114300" indent="0">
              <a:buNone/>
            </a:pPr>
            <a:endParaRPr lang="en-US" sz="5000" dirty="0">
              <a:solidFill>
                <a:srgbClr val="002060"/>
              </a:solidFill>
            </a:endParaRPr>
          </a:p>
        </p:txBody>
      </p:sp>
    </p:spTree>
    <p:extLst>
      <p:ext uri="{BB962C8B-B14F-4D97-AF65-F5344CB8AC3E}">
        <p14:creationId xmlns:p14="http://schemas.microsoft.com/office/powerpoint/2010/main" val="317076656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358</TotalTime>
  <Words>1716</Words>
  <Application>Microsoft Macintosh PowerPoint</Application>
  <PresentationFormat>On-screen Show (4:3)</PresentationFormat>
  <Paragraphs>251</Paragraphs>
  <Slides>22</Slides>
  <Notes>2</Notes>
  <HiddenSlides>0</HiddenSlides>
  <MMClips>1</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Apex</vt:lpstr>
      <vt:lpstr>Ballads in the Polish Heritage Composition ClassES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Ballads in the Polish Heritage Composition Classes   </dc:title>
  <dc:creator>Gasienica-Byrcyn, Anna</dc:creator>
  <cp:lastModifiedBy>Anna Gąsienica-Byrcyn</cp:lastModifiedBy>
  <cp:revision>149</cp:revision>
  <dcterms:created xsi:type="dcterms:W3CDTF">2013-05-10T17:53:19Z</dcterms:created>
  <dcterms:modified xsi:type="dcterms:W3CDTF">2016-07-13T18:54:12Z</dcterms:modified>
</cp:coreProperties>
</file>